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7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60425" y="6380226"/>
            <a:ext cx="8424545" cy="0"/>
          </a:xfrm>
          <a:custGeom>
            <a:avLst/>
            <a:gdLst/>
            <a:ahLst/>
            <a:cxnLst/>
            <a:rect l="l" t="t" r="r" b="b"/>
            <a:pathLst>
              <a:path w="8424545">
                <a:moveTo>
                  <a:pt x="0" y="0"/>
                </a:moveTo>
                <a:lnTo>
                  <a:pt x="8424037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32051" y="2069338"/>
            <a:ext cx="6279896" cy="177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11225" y="3759063"/>
            <a:ext cx="7921548" cy="1112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60425" y="6380226"/>
            <a:ext cx="8424545" cy="0"/>
          </a:xfrm>
          <a:custGeom>
            <a:avLst/>
            <a:gdLst/>
            <a:ahLst/>
            <a:cxnLst/>
            <a:rect l="l" t="t" r="r" b="b"/>
            <a:pathLst>
              <a:path w="8424545">
                <a:moveTo>
                  <a:pt x="0" y="0"/>
                </a:moveTo>
                <a:lnTo>
                  <a:pt x="8424037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6732" y="218624"/>
            <a:ext cx="860023" cy="68152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9031" y="3049904"/>
            <a:ext cx="8386445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1464" y="2243073"/>
            <a:ext cx="4074160" cy="139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69123" y="6555414"/>
            <a:ext cx="192404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1225" y="3232530"/>
            <a:ext cx="6594475" cy="132905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marR="5080">
              <a:lnSpc>
                <a:spcPts val="4860"/>
              </a:lnSpc>
              <a:spcBef>
                <a:spcPts val="710"/>
              </a:spcBef>
            </a:pPr>
            <a:r>
              <a:rPr sz="4500" b="1" spc="-5" dirty="0">
                <a:latin typeface="Arial"/>
                <a:cs typeface="Arial"/>
              </a:rPr>
              <a:t>Réunion</a:t>
            </a:r>
            <a:r>
              <a:rPr sz="4500" b="1" spc="-40" dirty="0">
                <a:latin typeface="Arial"/>
                <a:cs typeface="Arial"/>
              </a:rPr>
              <a:t> </a:t>
            </a:r>
            <a:r>
              <a:rPr sz="4500" b="1" spc="-5" dirty="0">
                <a:latin typeface="Arial"/>
                <a:cs typeface="Arial"/>
              </a:rPr>
              <a:t>d’information</a:t>
            </a:r>
            <a:r>
              <a:rPr sz="4500" b="1" spc="-35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à </a:t>
            </a:r>
            <a:r>
              <a:rPr sz="4500" b="1" spc="-1235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l’orientation</a:t>
            </a:r>
            <a:endParaRPr sz="4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1225" y="4508127"/>
            <a:ext cx="3756660" cy="70231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Collège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 F-A</a:t>
            </a:r>
            <a:r>
              <a:rPr sz="1800" spc="-12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25" dirty="0">
                <a:solidFill>
                  <a:srgbClr val="888888"/>
                </a:solidFill>
                <a:latin typeface="Arial MT"/>
                <a:cs typeface="Arial MT"/>
              </a:rPr>
              <a:t>RAVIER</a:t>
            </a:r>
            <a:r>
              <a:rPr sz="1800" spc="-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de</a:t>
            </a:r>
            <a:r>
              <a:rPr sz="1800" spc="-2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MORESTEL</a:t>
            </a:r>
            <a:endParaRPr sz="18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lang="fr-FR" sz="1800" spc="-5" dirty="0">
                <a:solidFill>
                  <a:srgbClr val="888888"/>
                </a:solidFill>
                <a:latin typeface="Arial MT"/>
                <a:cs typeface="Arial MT"/>
              </a:rPr>
              <a:t>11 décembre </a:t>
            </a:r>
            <a:r>
              <a:rPr sz="1800" spc="-10" dirty="0">
                <a:solidFill>
                  <a:srgbClr val="888888"/>
                </a:solidFill>
                <a:latin typeface="Arial MT"/>
                <a:cs typeface="Arial MT"/>
              </a:rPr>
              <a:t>202</a:t>
            </a:r>
            <a:r>
              <a:rPr lang="fr-FR" sz="1800" spc="-10" dirty="0">
                <a:solidFill>
                  <a:srgbClr val="888888"/>
                </a:solidFill>
                <a:latin typeface="Arial MT"/>
                <a:cs typeface="Arial MT"/>
              </a:rPr>
              <a:t>3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48676" y="6546291"/>
            <a:ext cx="50419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750" b="1" spc="-5" dirty="0">
                <a:latin typeface="Arial"/>
                <a:cs typeface="Arial"/>
              </a:rPr>
              <a:t>11/12/2023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47864" y="6546291"/>
            <a:ext cx="79375" cy="141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b="1" dirty="0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496" y="893063"/>
            <a:ext cx="5285232" cy="6797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77900" y="1011682"/>
            <a:ext cx="52152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b="1" spc="-7" baseline="24305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sz="2400" b="1" spc="307" baseline="24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année de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préparation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au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CAP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61126" y="313181"/>
            <a:ext cx="2961640" cy="727075"/>
          </a:xfrm>
          <a:prstGeom prst="rect">
            <a:avLst/>
          </a:prstGeom>
          <a:ln w="25400">
            <a:solidFill>
              <a:srgbClr val="EA5333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55"/>
              </a:spcBef>
            </a:pPr>
            <a:r>
              <a:rPr sz="800" b="1" spc="20" dirty="0">
                <a:latin typeface="Arial"/>
                <a:cs typeface="Arial"/>
              </a:rPr>
              <a:t>UN</a:t>
            </a:r>
            <a:r>
              <a:rPr sz="800" b="1" spc="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DIPLÔME</a:t>
            </a:r>
            <a:r>
              <a:rPr sz="800" b="1" spc="-20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PROFESSIONNEL</a:t>
            </a:r>
            <a:r>
              <a:rPr sz="800" b="1" spc="-4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ET</a:t>
            </a:r>
            <a:r>
              <a:rPr sz="800" b="1" spc="-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APRÈS</a:t>
            </a:r>
            <a:r>
              <a:rPr sz="800" b="1" spc="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?</a:t>
            </a:r>
            <a:r>
              <a:rPr sz="800" b="1" spc="-5" dirty="0">
                <a:latin typeface="Arial"/>
                <a:cs typeface="Arial"/>
              </a:rPr>
              <a:t> </a:t>
            </a:r>
            <a:r>
              <a:rPr sz="800" spc="10" dirty="0">
                <a:latin typeface="Arial MT"/>
                <a:cs typeface="Arial MT"/>
              </a:rPr>
              <a:t>Dans</a:t>
            </a:r>
            <a:r>
              <a:rPr sz="800" spc="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de</a:t>
            </a:r>
            <a:endParaRPr sz="800">
              <a:latin typeface="Arial MT"/>
              <a:cs typeface="Arial MT"/>
            </a:endParaRPr>
          </a:p>
          <a:p>
            <a:pPr marL="92075">
              <a:lnSpc>
                <a:spcPct val="100000"/>
              </a:lnSpc>
              <a:spcBef>
                <a:spcPts val="25"/>
              </a:spcBef>
            </a:pPr>
            <a:r>
              <a:rPr sz="800" spc="10" dirty="0">
                <a:latin typeface="Arial MT"/>
                <a:cs typeface="Arial MT"/>
              </a:rPr>
              <a:t>nombreux</a:t>
            </a:r>
            <a:r>
              <a:rPr sz="800" spc="3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secteurs,</a:t>
            </a:r>
            <a:r>
              <a:rPr sz="800" spc="-15" dirty="0">
                <a:latin typeface="Arial MT"/>
                <a:cs typeface="Arial MT"/>
              </a:rPr>
              <a:t> </a:t>
            </a:r>
            <a:r>
              <a:rPr sz="800" spc="15" dirty="0">
                <a:latin typeface="Arial MT"/>
                <a:cs typeface="Arial MT"/>
              </a:rPr>
              <a:t>CAP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et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bac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professionnel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suffisent</a:t>
            </a:r>
            <a:endParaRPr sz="800">
              <a:latin typeface="Arial MT"/>
              <a:cs typeface="Arial MT"/>
            </a:endParaRPr>
          </a:p>
          <a:p>
            <a:pPr marL="92075" marR="401320">
              <a:lnSpc>
                <a:spcPct val="103099"/>
              </a:lnSpc>
              <a:spcBef>
                <a:spcPts val="5"/>
              </a:spcBef>
            </a:pPr>
            <a:r>
              <a:rPr sz="800" spc="10" dirty="0">
                <a:latin typeface="Arial MT"/>
                <a:cs typeface="Arial MT"/>
              </a:rPr>
              <a:t>pour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démarrer</a:t>
            </a:r>
            <a:r>
              <a:rPr sz="800" spc="2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dans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un </a:t>
            </a:r>
            <a:r>
              <a:rPr sz="800" spc="5" dirty="0">
                <a:latin typeface="Arial MT"/>
                <a:cs typeface="Arial MT"/>
              </a:rPr>
              <a:t>métier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et</a:t>
            </a:r>
            <a:r>
              <a:rPr sz="80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5" dirty="0">
                <a:latin typeface="Arial MT"/>
                <a:cs typeface="Arial MT"/>
              </a:rPr>
              <a:t>pourrez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présenter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sur</a:t>
            </a:r>
            <a:r>
              <a:rPr sz="800" spc="5" dirty="0">
                <a:latin typeface="Arial MT"/>
                <a:cs typeface="Arial MT"/>
              </a:rPr>
              <a:t> le</a:t>
            </a:r>
            <a:r>
              <a:rPr sz="800" spc="10" dirty="0">
                <a:latin typeface="Arial MT"/>
                <a:cs typeface="Arial MT"/>
              </a:rPr>
              <a:t> marché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du </a:t>
            </a:r>
            <a:r>
              <a:rPr sz="800" spc="5" dirty="0">
                <a:latin typeface="Arial MT"/>
                <a:cs typeface="Arial MT"/>
              </a:rPr>
              <a:t>travail</a:t>
            </a:r>
            <a:r>
              <a:rPr sz="800" spc="10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tout </a:t>
            </a:r>
            <a:r>
              <a:rPr sz="800" spc="10" dirty="0">
                <a:latin typeface="Arial MT"/>
                <a:cs typeface="Arial MT"/>
              </a:rPr>
              <a:t>de </a:t>
            </a:r>
            <a:r>
              <a:rPr sz="800" spc="5" dirty="0">
                <a:latin typeface="Arial MT"/>
                <a:cs typeface="Arial MT"/>
              </a:rPr>
              <a:t>suite.</a:t>
            </a:r>
            <a:r>
              <a:rPr sz="80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-204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pouvez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également</a:t>
            </a:r>
            <a:r>
              <a:rPr sz="800" spc="3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continuer</a:t>
            </a:r>
            <a:r>
              <a:rPr sz="800" spc="25" dirty="0">
                <a:latin typeface="Arial MT"/>
                <a:cs typeface="Arial MT"/>
              </a:rPr>
              <a:t> </a:t>
            </a:r>
            <a:r>
              <a:rPr sz="800" spc="15" dirty="0">
                <a:latin typeface="Arial MT"/>
                <a:cs typeface="Arial MT"/>
              </a:rPr>
              <a:t>à</a:t>
            </a:r>
            <a:r>
              <a:rPr sz="800" spc="10" dirty="0">
                <a:latin typeface="Arial MT"/>
                <a:cs typeface="Arial MT"/>
              </a:rPr>
              <a:t> vous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former.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2833" y="2383282"/>
            <a:ext cx="8154034" cy="2084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dirty="0">
                <a:latin typeface="Arial MT"/>
                <a:cs typeface="Arial MT"/>
              </a:rPr>
              <a:t>Le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cursus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comprend</a:t>
            </a:r>
            <a:r>
              <a:rPr sz="1350" spc="-5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:</a:t>
            </a:r>
            <a:endParaRPr sz="1350">
              <a:latin typeface="Arial MT"/>
              <a:cs typeface="Arial MT"/>
            </a:endParaRPr>
          </a:p>
          <a:p>
            <a:pPr marL="227329" marR="93980" indent="-215265">
              <a:lnSpc>
                <a:spcPct val="100000"/>
              </a:lnSpc>
              <a:buChar char="•"/>
              <a:tabLst>
                <a:tab pos="227329" algn="l"/>
                <a:tab pos="227965" algn="l"/>
              </a:tabLst>
            </a:pPr>
            <a:r>
              <a:rPr sz="1350" dirty="0">
                <a:latin typeface="Arial MT"/>
                <a:cs typeface="Arial MT"/>
              </a:rPr>
              <a:t>des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enseignements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généraux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(français,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histoire-géographie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;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mathématiques,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physique-chimie</a:t>
            </a:r>
            <a:r>
              <a:rPr sz="1350" spc="-4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;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langue </a:t>
            </a:r>
            <a:r>
              <a:rPr sz="1350" spc="-360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vivante </a:t>
            </a:r>
            <a:r>
              <a:rPr sz="1350" spc="-5" dirty="0">
                <a:latin typeface="Arial MT"/>
                <a:cs typeface="Arial MT"/>
              </a:rPr>
              <a:t>étrangère…), </a:t>
            </a:r>
            <a:r>
              <a:rPr sz="1350" dirty="0">
                <a:latin typeface="Arial MT"/>
                <a:cs typeface="Arial MT"/>
              </a:rPr>
              <a:t>dont </a:t>
            </a:r>
            <a:r>
              <a:rPr sz="1350" spc="-5" dirty="0">
                <a:latin typeface="Arial MT"/>
                <a:cs typeface="Arial MT"/>
              </a:rPr>
              <a:t>les programmes s’inscrivent </a:t>
            </a:r>
            <a:r>
              <a:rPr sz="1350" dirty="0">
                <a:latin typeface="Arial MT"/>
                <a:cs typeface="Arial MT"/>
              </a:rPr>
              <a:t>dans </a:t>
            </a:r>
            <a:r>
              <a:rPr sz="1350" spc="-5" dirty="0">
                <a:latin typeface="Arial MT"/>
                <a:cs typeface="Arial MT"/>
              </a:rPr>
              <a:t>le contexte professionnel </a:t>
            </a:r>
            <a:r>
              <a:rPr sz="1350" dirty="0">
                <a:latin typeface="Arial MT"/>
                <a:cs typeface="Arial MT"/>
              </a:rPr>
              <a:t>et sont </a:t>
            </a:r>
            <a:r>
              <a:rPr sz="1350" spc="-5" dirty="0">
                <a:latin typeface="Arial MT"/>
                <a:cs typeface="Arial MT"/>
              </a:rPr>
              <a:t>articulés </a:t>
            </a:r>
            <a:r>
              <a:rPr sz="1350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avec</a:t>
            </a:r>
            <a:r>
              <a:rPr sz="1350" dirty="0">
                <a:latin typeface="Arial MT"/>
                <a:cs typeface="Arial MT"/>
              </a:rPr>
              <a:t> les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enseignements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professionnels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;</a:t>
            </a:r>
            <a:endParaRPr sz="1350">
              <a:latin typeface="Arial MT"/>
              <a:cs typeface="Arial MT"/>
            </a:endParaRPr>
          </a:p>
          <a:p>
            <a:pPr marL="227329" marR="208279" indent="-215265">
              <a:lnSpc>
                <a:spcPct val="100000"/>
              </a:lnSpc>
              <a:buChar char="•"/>
              <a:tabLst>
                <a:tab pos="227329" algn="l"/>
                <a:tab pos="227965" algn="l"/>
              </a:tabLst>
            </a:pPr>
            <a:r>
              <a:rPr sz="1350" dirty="0">
                <a:latin typeface="Arial MT"/>
                <a:cs typeface="Arial MT"/>
              </a:rPr>
              <a:t>des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enseignements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technologiques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et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professionnels</a:t>
            </a:r>
            <a:r>
              <a:rPr sz="1350" spc="-4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se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déroulent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sous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forme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cours,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 groupes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à </a:t>
            </a:r>
            <a:r>
              <a:rPr sz="1350" spc="-360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effectif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réduit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et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travaux </a:t>
            </a:r>
            <a:r>
              <a:rPr sz="1350" dirty="0">
                <a:latin typeface="Arial MT"/>
                <a:cs typeface="Arial MT"/>
              </a:rPr>
              <a:t>en</a:t>
            </a:r>
            <a:r>
              <a:rPr sz="1350" spc="-10" dirty="0">
                <a:latin typeface="Arial MT"/>
                <a:cs typeface="Arial MT"/>
              </a:rPr>
              <a:t> atelier,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intérieur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ou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</a:t>
            </a:r>
            <a:r>
              <a:rPr sz="1350" spc="-10" dirty="0">
                <a:latin typeface="Arial MT"/>
                <a:cs typeface="Arial MT"/>
              </a:rPr>
              <a:t> extérieur,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fonction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la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spécialité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choisie.</a:t>
            </a:r>
            <a:endParaRPr sz="1350">
              <a:latin typeface="Arial MT"/>
              <a:cs typeface="Arial MT"/>
            </a:endParaRPr>
          </a:p>
          <a:p>
            <a:pPr marL="227329" indent="-215265">
              <a:lnSpc>
                <a:spcPct val="100000"/>
              </a:lnSpc>
              <a:buChar char="•"/>
              <a:tabLst>
                <a:tab pos="227329" algn="l"/>
                <a:tab pos="227965" algn="l"/>
              </a:tabLst>
            </a:pPr>
            <a:r>
              <a:rPr sz="1350" dirty="0">
                <a:latin typeface="Arial MT"/>
                <a:cs typeface="Arial MT"/>
              </a:rPr>
              <a:t>des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périodes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formation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en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milieu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professionnel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(12,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13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ou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14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semaines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stage)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;</a:t>
            </a:r>
            <a:endParaRPr sz="1350">
              <a:latin typeface="Arial MT"/>
              <a:cs typeface="Arial MT"/>
            </a:endParaRPr>
          </a:p>
          <a:p>
            <a:pPr marL="227329" indent="-215265">
              <a:lnSpc>
                <a:spcPct val="100000"/>
              </a:lnSpc>
              <a:buChar char="•"/>
              <a:tabLst>
                <a:tab pos="227329" algn="l"/>
                <a:tab pos="227965" algn="l"/>
              </a:tabLst>
            </a:pPr>
            <a:r>
              <a:rPr sz="1350" dirty="0">
                <a:latin typeface="Arial MT"/>
                <a:cs typeface="Arial MT"/>
              </a:rPr>
              <a:t>des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heures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</a:t>
            </a:r>
            <a:r>
              <a:rPr sz="1350" spc="5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consolidation,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accompagnement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personnalisé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et préparation</a:t>
            </a:r>
            <a:r>
              <a:rPr sz="1350" spc="-4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à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spc="-5" dirty="0">
                <a:latin typeface="Arial MT"/>
                <a:cs typeface="Arial MT"/>
              </a:rPr>
              <a:t>l’orientation.</a:t>
            </a:r>
            <a:endParaRPr sz="13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Arial MT"/>
              <a:cs typeface="Arial MT"/>
            </a:endParaRPr>
          </a:p>
          <a:p>
            <a:pPr marL="230504">
              <a:lnSpc>
                <a:spcPct val="100000"/>
              </a:lnSpc>
              <a:spcBef>
                <a:spcPts val="5"/>
              </a:spcBef>
            </a:pP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Le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CAP</a:t>
            </a:r>
            <a:r>
              <a:rPr sz="1350"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peut</a:t>
            </a:r>
            <a:r>
              <a:rPr sz="1350" spc="-1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se</a:t>
            </a:r>
            <a:r>
              <a:rPr sz="1350" spc="-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préparer</a:t>
            </a:r>
            <a:r>
              <a:rPr sz="1350" spc="-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sous</a:t>
            </a:r>
            <a:r>
              <a:rPr sz="1350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statut</a:t>
            </a:r>
            <a:r>
              <a:rPr sz="1350" spc="-1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scolaire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ou</a:t>
            </a:r>
            <a:r>
              <a:rPr sz="1350" spc="-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en</a:t>
            </a:r>
            <a:r>
              <a:rPr sz="1350" spc="-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apprentissage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spc="-5" dirty="0">
                <a:solidFill>
                  <a:srgbClr val="FF0000"/>
                </a:solidFill>
                <a:latin typeface="Arial MT"/>
                <a:cs typeface="Arial MT"/>
              </a:rPr>
              <a:t>sur</a:t>
            </a:r>
            <a:r>
              <a:rPr sz="1350" spc="-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la</a:t>
            </a:r>
            <a:r>
              <a:rPr sz="1350" spc="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spc="-5" dirty="0">
                <a:solidFill>
                  <a:srgbClr val="FF0000"/>
                </a:solidFill>
                <a:latin typeface="Arial MT"/>
                <a:cs typeface="Arial MT"/>
              </a:rPr>
              <a:t>totalité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ou une</a:t>
            </a:r>
            <a:r>
              <a:rPr sz="1350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partie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du</a:t>
            </a:r>
            <a:r>
              <a:rPr sz="135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350" dirty="0">
                <a:solidFill>
                  <a:srgbClr val="FF0000"/>
                </a:solidFill>
                <a:latin typeface="Arial MT"/>
                <a:cs typeface="Arial MT"/>
              </a:rPr>
              <a:t>cursus.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6544" y="4967478"/>
            <a:ext cx="7743825" cy="97663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3495" algn="ctr">
              <a:lnSpc>
                <a:spcPct val="100000"/>
              </a:lnSpc>
              <a:spcBef>
                <a:spcPts val="459"/>
              </a:spcBef>
            </a:pP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Le </a:t>
            </a:r>
            <a:r>
              <a:rPr sz="1200" b="1" spc="-15" dirty="0">
                <a:solidFill>
                  <a:srgbClr val="FFC000"/>
                </a:solidFill>
                <a:latin typeface="Arial"/>
                <a:cs typeface="Arial"/>
              </a:rPr>
              <a:t>CAP</a:t>
            </a:r>
            <a:r>
              <a:rPr sz="1200" b="1" spc="15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C000"/>
                </a:solidFill>
                <a:latin typeface="Arial"/>
                <a:cs typeface="Arial"/>
              </a:rPr>
              <a:t>est</a:t>
            </a:r>
            <a:r>
              <a:rPr sz="1200" b="1" spc="-25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décliné</a:t>
            </a:r>
            <a:r>
              <a:rPr sz="1200" b="1" spc="-1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dans près</a:t>
            </a:r>
            <a:r>
              <a:rPr sz="1200" b="1" spc="-2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de 200</a:t>
            </a:r>
            <a:r>
              <a:rPr sz="1200" b="1" spc="-2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C000"/>
                </a:solidFill>
                <a:latin typeface="Arial"/>
                <a:cs typeface="Arial"/>
              </a:rPr>
              <a:t>spécialités,</a:t>
            </a:r>
            <a:r>
              <a:rPr sz="1200" b="1" spc="-2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C000"/>
                </a:solidFill>
                <a:latin typeface="Arial"/>
                <a:cs typeface="Arial"/>
              </a:rPr>
              <a:t>relevant</a:t>
            </a:r>
            <a:r>
              <a:rPr sz="1200" b="1" spc="-1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de différents</a:t>
            </a:r>
            <a:r>
              <a:rPr sz="1200" b="1" spc="-1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domaines</a:t>
            </a:r>
            <a:r>
              <a:rPr sz="1200" b="1" spc="-1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C000"/>
                </a:solidFill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  <a:p>
            <a:pPr marL="12700" marR="5080" indent="42545">
              <a:lnSpc>
                <a:spcPct val="90100"/>
              </a:lnSpc>
              <a:spcBef>
                <a:spcPts val="500"/>
              </a:spcBef>
            </a:pPr>
            <a:r>
              <a:rPr sz="1200" spc="-5" dirty="0">
                <a:latin typeface="Arial MT"/>
                <a:cs typeface="Arial MT"/>
              </a:rPr>
              <a:t>agriculture,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élevage,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aménagement,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forêt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alimentation,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hôtellerie,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restauration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arts,</a:t>
            </a:r>
            <a:r>
              <a:rPr sz="1200" spc="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artisanat,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audiovisuel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auto– </a:t>
            </a:r>
            <a:r>
              <a:rPr sz="1200" spc="-5" dirty="0">
                <a:latin typeface="Arial MT"/>
                <a:cs typeface="Arial MT"/>
              </a:rPr>
              <a:t>mobile, engins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-5" dirty="0">
                <a:latin typeface="Arial MT"/>
                <a:cs typeface="Arial MT"/>
              </a:rPr>
              <a:t>bâtiment, travaux publics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-5" dirty="0">
                <a:latin typeface="Arial MT"/>
                <a:cs typeface="Arial MT"/>
              </a:rPr>
              <a:t>bois, ameublement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-5" dirty="0">
                <a:latin typeface="Arial MT"/>
                <a:cs typeface="Arial MT"/>
              </a:rPr>
              <a:t>chimie, physique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-5" dirty="0">
                <a:latin typeface="Arial MT"/>
                <a:cs typeface="Arial MT"/>
              </a:rPr>
              <a:t>commerce, vente </a:t>
            </a:r>
            <a:r>
              <a:rPr sz="1200" dirty="0">
                <a:latin typeface="Arial MT"/>
                <a:cs typeface="Arial MT"/>
              </a:rPr>
              <a:t>• 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électricité,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électronique,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énergie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hygiène,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sécurité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industries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graphiques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matériaux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:</a:t>
            </a:r>
            <a:r>
              <a:rPr sz="1200" spc="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métaux,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plastiques,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papier</a:t>
            </a:r>
            <a:endParaRPr sz="1200">
              <a:latin typeface="Arial MT"/>
              <a:cs typeface="Arial MT"/>
            </a:endParaRPr>
          </a:p>
          <a:p>
            <a:pPr marL="109855" indent="-97790">
              <a:lnSpc>
                <a:spcPts val="1295"/>
              </a:lnSpc>
              <a:buChar char="•"/>
              <a:tabLst>
                <a:tab pos="110489" algn="l"/>
              </a:tabLst>
            </a:pPr>
            <a:r>
              <a:rPr sz="1200" spc="-5" dirty="0">
                <a:latin typeface="Arial MT"/>
                <a:cs typeface="Arial MT"/>
              </a:rPr>
              <a:t>productique,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mécanique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santé,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social,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soins </a:t>
            </a:r>
            <a:r>
              <a:rPr sz="1200" dirty="0">
                <a:latin typeface="Arial MT"/>
                <a:cs typeface="Arial MT"/>
              </a:rPr>
              <a:t>sports,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loisirs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textile, habillement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•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transport,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magasinage.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2429" y="1817370"/>
            <a:ext cx="8503920" cy="508000"/>
          </a:xfrm>
          <a:prstGeom prst="rect">
            <a:avLst/>
          </a:prstGeom>
          <a:ln w="25400">
            <a:solidFill>
              <a:srgbClr val="EA5333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3540760" marR="196850" indent="-2998470">
              <a:lnSpc>
                <a:spcPct val="100000"/>
              </a:lnSpc>
              <a:spcBef>
                <a:spcPts val="310"/>
              </a:spcBef>
            </a:pPr>
            <a:r>
              <a:rPr sz="1350" dirty="0">
                <a:latin typeface="Arial MT"/>
                <a:cs typeface="Arial MT"/>
              </a:rPr>
              <a:t>Le </a:t>
            </a:r>
            <a:r>
              <a:rPr sz="1350" spc="-5" dirty="0">
                <a:latin typeface="Arial MT"/>
                <a:cs typeface="Arial MT"/>
              </a:rPr>
              <a:t>certificat d’aptitude professionnelle </a:t>
            </a:r>
            <a:r>
              <a:rPr sz="1350" b="1" dirty="0">
                <a:solidFill>
                  <a:srgbClr val="FFC000"/>
                </a:solidFill>
                <a:latin typeface="Arial"/>
                <a:cs typeface="Arial"/>
              </a:rPr>
              <a:t>(diplôme de </a:t>
            </a:r>
            <a:r>
              <a:rPr sz="1350" b="1" spc="-5" dirty="0">
                <a:solidFill>
                  <a:srgbClr val="FFC000"/>
                </a:solidFill>
                <a:latin typeface="Arial"/>
                <a:cs typeface="Arial"/>
              </a:rPr>
              <a:t>niveau </a:t>
            </a:r>
            <a:r>
              <a:rPr sz="1350" b="1" dirty="0">
                <a:solidFill>
                  <a:srgbClr val="FFC000"/>
                </a:solidFill>
                <a:latin typeface="Arial"/>
                <a:cs typeface="Arial"/>
              </a:rPr>
              <a:t>3) </a:t>
            </a:r>
            <a:r>
              <a:rPr sz="1350" spc="-5" dirty="0">
                <a:latin typeface="Arial MT"/>
                <a:cs typeface="Arial MT"/>
              </a:rPr>
              <a:t>vise l’acquisition </a:t>
            </a:r>
            <a:r>
              <a:rPr sz="1350" dirty="0">
                <a:latin typeface="Arial MT"/>
                <a:cs typeface="Arial MT"/>
              </a:rPr>
              <a:t>de </a:t>
            </a:r>
            <a:r>
              <a:rPr sz="1350" spc="-5" dirty="0">
                <a:latin typeface="Arial MT"/>
                <a:cs typeface="Arial MT"/>
              </a:rPr>
              <a:t>techniques </a:t>
            </a:r>
            <a:r>
              <a:rPr sz="1350" dirty="0">
                <a:latin typeface="Arial MT"/>
                <a:cs typeface="Arial MT"/>
              </a:rPr>
              <a:t>précises </a:t>
            </a:r>
            <a:r>
              <a:rPr sz="1350" spc="-36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pour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exercer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un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métier.</a:t>
            </a:r>
            <a:endParaRPr sz="13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225" y="3363595"/>
            <a:ext cx="5241290" cy="150812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417830">
              <a:lnSpc>
                <a:spcPts val="4370"/>
              </a:lnSpc>
              <a:spcBef>
                <a:spcPts val="660"/>
              </a:spcBef>
            </a:pPr>
            <a:r>
              <a:rPr sz="4050" dirty="0">
                <a:solidFill>
                  <a:srgbClr val="000000"/>
                </a:solidFill>
              </a:rPr>
              <a:t>La</a:t>
            </a:r>
            <a:r>
              <a:rPr sz="4050" spc="-35" dirty="0">
                <a:solidFill>
                  <a:srgbClr val="000000"/>
                </a:solidFill>
              </a:rPr>
              <a:t> </a:t>
            </a:r>
            <a:r>
              <a:rPr sz="4050" dirty="0">
                <a:solidFill>
                  <a:srgbClr val="000000"/>
                </a:solidFill>
              </a:rPr>
              <a:t>voie</a:t>
            </a:r>
            <a:r>
              <a:rPr sz="4050" spc="-30" dirty="0">
                <a:solidFill>
                  <a:srgbClr val="000000"/>
                </a:solidFill>
              </a:rPr>
              <a:t> </a:t>
            </a:r>
            <a:r>
              <a:rPr sz="4050" dirty="0">
                <a:solidFill>
                  <a:srgbClr val="000000"/>
                </a:solidFill>
              </a:rPr>
              <a:t>générale</a:t>
            </a:r>
            <a:r>
              <a:rPr sz="4050" spc="-40" dirty="0">
                <a:solidFill>
                  <a:srgbClr val="000000"/>
                </a:solidFill>
              </a:rPr>
              <a:t> </a:t>
            </a:r>
            <a:r>
              <a:rPr sz="4050" dirty="0">
                <a:solidFill>
                  <a:srgbClr val="000000"/>
                </a:solidFill>
              </a:rPr>
              <a:t>ou </a:t>
            </a:r>
            <a:r>
              <a:rPr sz="4050" spc="-1110" dirty="0">
                <a:solidFill>
                  <a:srgbClr val="000000"/>
                </a:solidFill>
              </a:rPr>
              <a:t> </a:t>
            </a:r>
            <a:r>
              <a:rPr sz="4050" spc="-5" dirty="0">
                <a:solidFill>
                  <a:srgbClr val="000000"/>
                </a:solidFill>
              </a:rPr>
              <a:t>technologique</a:t>
            </a:r>
            <a:endParaRPr sz="4050"/>
          </a:p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Préparer</a:t>
            </a:r>
            <a:r>
              <a:rPr sz="1800" b="0" spc="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un</a:t>
            </a:r>
            <a:r>
              <a:rPr sz="1800" b="0" spc="-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b="0" dirty="0">
                <a:solidFill>
                  <a:srgbClr val="888888"/>
                </a:solidFill>
                <a:latin typeface="Arial MT"/>
                <a:cs typeface="Arial MT"/>
              </a:rPr>
              <a:t>BAC</a:t>
            </a: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 général</a:t>
            </a:r>
            <a:r>
              <a:rPr sz="1800" b="0" spc="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ou</a:t>
            </a:r>
            <a:r>
              <a:rPr sz="1800" b="0" spc="-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un</a:t>
            </a:r>
            <a:r>
              <a:rPr sz="1800" b="0" dirty="0">
                <a:solidFill>
                  <a:srgbClr val="888888"/>
                </a:solidFill>
                <a:latin typeface="Arial MT"/>
                <a:cs typeface="Arial MT"/>
              </a:rPr>
              <a:t> BAC</a:t>
            </a:r>
            <a:r>
              <a:rPr sz="1800" b="0" spc="-5" dirty="0">
                <a:solidFill>
                  <a:srgbClr val="888888"/>
                </a:solidFill>
                <a:latin typeface="Arial MT"/>
                <a:cs typeface="Arial MT"/>
              </a:rPr>
              <a:t> technologique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975" y="275843"/>
            <a:ext cx="7344156" cy="56083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3351" y="334771"/>
            <a:ext cx="56616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La </a:t>
            </a:r>
            <a:r>
              <a:rPr sz="2400" spc="-5" dirty="0"/>
              <a:t>seconde</a:t>
            </a:r>
            <a:r>
              <a:rPr sz="2400" spc="5" dirty="0"/>
              <a:t> </a:t>
            </a:r>
            <a:r>
              <a:rPr sz="2400" spc="-5" dirty="0"/>
              <a:t>générale</a:t>
            </a:r>
            <a:r>
              <a:rPr sz="2400" dirty="0"/>
              <a:t> ou</a:t>
            </a:r>
            <a:r>
              <a:rPr sz="2400" spc="-5" dirty="0"/>
              <a:t> technologique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540258" y="1287017"/>
            <a:ext cx="8202295" cy="784860"/>
          </a:xfrm>
          <a:prstGeom prst="rect">
            <a:avLst/>
          </a:prstGeom>
          <a:ln w="25400">
            <a:solidFill>
              <a:srgbClr val="8B213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4295">
              <a:lnSpc>
                <a:spcPts val="1785"/>
              </a:lnSpc>
            </a:pPr>
            <a:r>
              <a:rPr sz="1800" spc="-5" dirty="0">
                <a:latin typeface="Arial MT"/>
                <a:cs typeface="Arial MT"/>
              </a:rPr>
              <a:t>Le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baccalauréat</a:t>
            </a:r>
            <a:r>
              <a:rPr sz="1800" spc="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 </a:t>
            </a:r>
            <a:r>
              <a:rPr sz="1800" spc="-10" dirty="0">
                <a:latin typeface="Arial MT"/>
                <a:cs typeface="Arial MT"/>
              </a:rPr>
              <a:t>déroule</a:t>
            </a:r>
            <a:r>
              <a:rPr sz="1800" spc="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3 </a:t>
            </a:r>
            <a:r>
              <a:rPr sz="1800" spc="-5" dirty="0">
                <a:latin typeface="Arial MT"/>
                <a:cs typeface="Arial MT"/>
              </a:rPr>
              <a:t>ans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: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L’objectif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: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préparer,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 </a:t>
            </a:r>
            <a:r>
              <a:rPr sz="1800" dirty="0">
                <a:latin typeface="Arial MT"/>
                <a:cs typeface="Arial MT"/>
              </a:rPr>
              <a:t>3</a:t>
            </a:r>
            <a:r>
              <a:rPr sz="1800" spc="-5" dirty="0">
                <a:latin typeface="Arial MT"/>
                <a:cs typeface="Arial MT"/>
              </a:rPr>
              <a:t> ans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(2de, 1re et</a:t>
            </a:r>
            <a:endParaRPr sz="1800">
              <a:latin typeface="Arial MT"/>
              <a:cs typeface="Arial MT"/>
            </a:endParaRPr>
          </a:p>
          <a:p>
            <a:pPr marL="2640965" marR="12700" indent="-2623185">
              <a:lnSpc>
                <a:spcPts val="1939"/>
              </a:lnSpc>
              <a:spcBef>
                <a:spcPts val="140"/>
              </a:spcBef>
            </a:pPr>
            <a:r>
              <a:rPr sz="1800" spc="-5" dirty="0">
                <a:latin typeface="Arial MT"/>
                <a:cs typeface="Arial MT"/>
              </a:rPr>
              <a:t>terminale),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un bac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général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ou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un bac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technologique</a:t>
            </a:r>
            <a:r>
              <a:rPr sz="1800" spc="3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pour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accéder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aux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formations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l’enseignement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spc="-15" dirty="0">
                <a:latin typeface="Arial MT"/>
                <a:cs typeface="Arial MT"/>
              </a:rPr>
              <a:t>supérieur.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44702" y="2387345"/>
            <a:ext cx="7205980" cy="2985770"/>
          </a:xfrm>
          <a:custGeom>
            <a:avLst/>
            <a:gdLst/>
            <a:ahLst/>
            <a:cxnLst/>
            <a:rect l="l" t="t" r="r" b="b"/>
            <a:pathLst>
              <a:path w="7205980" h="2985770">
                <a:moveTo>
                  <a:pt x="0" y="2985516"/>
                </a:moveTo>
                <a:lnTo>
                  <a:pt x="7205472" y="2985516"/>
                </a:lnTo>
                <a:lnTo>
                  <a:pt x="7205472" y="0"/>
                </a:lnTo>
                <a:lnTo>
                  <a:pt x="0" y="0"/>
                </a:lnTo>
                <a:lnTo>
                  <a:pt x="0" y="2985516"/>
                </a:lnTo>
                <a:close/>
              </a:path>
            </a:pathLst>
          </a:custGeom>
          <a:ln w="25400">
            <a:solidFill>
              <a:srgbClr val="EA5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708913" y="5649721"/>
            <a:ext cx="7640955" cy="810260"/>
            <a:chOff x="708913" y="5649721"/>
            <a:chExt cx="7640955" cy="810260"/>
          </a:xfrm>
        </p:grpSpPr>
        <p:sp>
          <p:nvSpPr>
            <p:cNvPr id="7" name="object 7"/>
            <p:cNvSpPr/>
            <p:nvPr/>
          </p:nvSpPr>
          <p:spPr>
            <a:xfrm>
              <a:off x="721613" y="5662421"/>
              <a:ext cx="7615555" cy="784860"/>
            </a:xfrm>
            <a:custGeom>
              <a:avLst/>
              <a:gdLst/>
              <a:ahLst/>
              <a:cxnLst/>
              <a:rect l="l" t="t" r="r" b="b"/>
              <a:pathLst>
                <a:path w="7615555" h="784860">
                  <a:moveTo>
                    <a:pt x="7615428" y="0"/>
                  </a:moveTo>
                  <a:lnTo>
                    <a:pt x="0" y="0"/>
                  </a:lnTo>
                  <a:lnTo>
                    <a:pt x="0" y="784859"/>
                  </a:lnTo>
                  <a:lnTo>
                    <a:pt x="7615428" y="784859"/>
                  </a:lnTo>
                  <a:lnTo>
                    <a:pt x="7615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1613" y="5662421"/>
              <a:ext cx="7615555" cy="784860"/>
            </a:xfrm>
            <a:custGeom>
              <a:avLst/>
              <a:gdLst/>
              <a:ahLst/>
              <a:cxnLst/>
              <a:rect l="l" t="t" r="r" b="b"/>
              <a:pathLst>
                <a:path w="7615555" h="784860">
                  <a:moveTo>
                    <a:pt x="0" y="784859"/>
                  </a:moveTo>
                  <a:lnTo>
                    <a:pt x="7615428" y="784859"/>
                  </a:lnTo>
                  <a:lnTo>
                    <a:pt x="7615428" y="0"/>
                  </a:lnTo>
                  <a:lnTo>
                    <a:pt x="0" y="0"/>
                  </a:lnTo>
                  <a:lnTo>
                    <a:pt x="0" y="784859"/>
                  </a:lnTo>
                  <a:close/>
                </a:path>
              </a:pathLst>
            </a:custGeom>
            <a:ln w="25400">
              <a:solidFill>
                <a:srgbClr val="4830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34313" y="2411933"/>
            <a:ext cx="7590155" cy="39909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2410" algn="ctr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Arial MT"/>
                <a:cs typeface="Arial MT"/>
              </a:rPr>
              <a:t>EN CLASSE</a:t>
            </a:r>
            <a:r>
              <a:rPr sz="2000" dirty="0">
                <a:latin typeface="Arial MT"/>
                <a:cs typeface="Arial MT"/>
              </a:rPr>
              <a:t> DE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2DE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: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SE </a:t>
            </a:r>
            <a:r>
              <a:rPr sz="2000" dirty="0">
                <a:latin typeface="Arial MT"/>
                <a:cs typeface="Arial MT"/>
              </a:rPr>
              <a:t>DÉTERMINER</a:t>
            </a:r>
            <a:endParaRPr sz="2000">
              <a:latin typeface="Arial MT"/>
              <a:cs typeface="Arial MT"/>
            </a:endParaRPr>
          </a:p>
          <a:p>
            <a:pPr marL="774065" marR="536575" indent="2540" algn="ctr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Arial MT"/>
                <a:cs typeface="Arial MT"/>
              </a:rPr>
              <a:t>La classe de 2de générale et technologique doit vous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permettre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 préparer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et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préciser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vos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choix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pour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une </a:t>
            </a:r>
            <a:r>
              <a:rPr sz="2000" spc="-5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orientation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cycle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terminal:</a:t>
            </a:r>
            <a:endParaRPr sz="2000">
              <a:latin typeface="Arial MT"/>
              <a:cs typeface="Arial MT"/>
            </a:endParaRPr>
          </a:p>
          <a:p>
            <a:pPr marL="233679" algn="ctr">
              <a:lnSpc>
                <a:spcPts val="2875"/>
              </a:lnSpc>
              <a:tabLst>
                <a:tab pos="520700" algn="l"/>
              </a:tabLst>
            </a:pPr>
            <a:r>
              <a:rPr sz="2400" dirty="0">
                <a:solidFill>
                  <a:srgbClr val="FF0000"/>
                </a:solidFill>
                <a:latin typeface="Arial MT"/>
                <a:cs typeface="Arial MT"/>
              </a:rPr>
              <a:t>-	</a:t>
            </a:r>
            <a:r>
              <a:rPr sz="2400" spc="-5" dirty="0">
                <a:solidFill>
                  <a:srgbClr val="FF0000"/>
                </a:solidFill>
                <a:latin typeface="Arial MT"/>
                <a:cs typeface="Arial MT"/>
              </a:rPr>
              <a:t>soit</a:t>
            </a:r>
            <a:r>
              <a:rPr sz="2400"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 MT"/>
                <a:cs typeface="Arial MT"/>
              </a:rPr>
              <a:t>général,</a:t>
            </a:r>
            <a:endParaRPr sz="2400">
              <a:latin typeface="Arial MT"/>
              <a:cs typeface="Arial MT"/>
            </a:endParaRPr>
          </a:p>
          <a:p>
            <a:pPr marL="234315" algn="ctr">
              <a:lnSpc>
                <a:spcPct val="100000"/>
              </a:lnSpc>
              <a:tabLst>
                <a:tab pos="521334" algn="l"/>
              </a:tabLst>
            </a:pPr>
            <a:r>
              <a:rPr sz="2400" dirty="0">
                <a:solidFill>
                  <a:srgbClr val="FF0000"/>
                </a:solidFill>
                <a:latin typeface="Arial MT"/>
                <a:cs typeface="Arial MT"/>
              </a:rPr>
              <a:t>-	soit</a:t>
            </a:r>
            <a:r>
              <a:rPr sz="2400" spc="-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 MT"/>
                <a:cs typeface="Arial MT"/>
              </a:rPr>
              <a:t>technologique.</a:t>
            </a:r>
            <a:endParaRPr sz="2400">
              <a:latin typeface="Arial MT"/>
              <a:cs typeface="Arial MT"/>
            </a:endParaRPr>
          </a:p>
          <a:p>
            <a:pPr marL="405130" marR="165735" indent="7620" algn="ctr">
              <a:lnSpc>
                <a:spcPct val="100000"/>
              </a:lnSpc>
              <a:spcBef>
                <a:spcPts val="5"/>
              </a:spcBef>
            </a:pPr>
            <a:r>
              <a:rPr sz="2000" spc="-15" dirty="0">
                <a:latin typeface="Arial MT"/>
                <a:cs typeface="Arial MT"/>
              </a:rPr>
              <a:t>L’emploi </a:t>
            </a:r>
            <a:r>
              <a:rPr sz="2000" spc="-5" dirty="0">
                <a:latin typeface="Arial MT"/>
                <a:cs typeface="Arial MT"/>
              </a:rPr>
              <a:t>du temps </a:t>
            </a:r>
            <a:r>
              <a:rPr sz="2000" dirty="0">
                <a:latin typeface="Arial MT"/>
                <a:cs typeface="Arial MT"/>
              </a:rPr>
              <a:t>comprend une part d’enseignements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communs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à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tous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élèves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pour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acquérir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culture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générale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méthodes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travail</a:t>
            </a:r>
            <a:r>
              <a:rPr sz="1800" dirty="0"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800">
              <a:latin typeface="Arial MT"/>
              <a:cs typeface="Arial MT"/>
            </a:endParaRPr>
          </a:p>
          <a:p>
            <a:pPr marL="123189" marR="127635" algn="ctr">
              <a:lnSpc>
                <a:spcPct val="100000"/>
              </a:lnSpc>
            </a:pPr>
            <a:r>
              <a:rPr sz="1500" dirty="0">
                <a:latin typeface="Arial MT"/>
                <a:cs typeface="Arial MT"/>
              </a:rPr>
              <a:t>Cette 1re année de </a:t>
            </a:r>
            <a:r>
              <a:rPr sz="1500" spc="-5" dirty="0">
                <a:latin typeface="Arial MT"/>
                <a:cs typeface="Arial MT"/>
              </a:rPr>
              <a:t>lycée </a:t>
            </a:r>
            <a:r>
              <a:rPr sz="1500" spc="-10" dirty="0">
                <a:latin typeface="Arial MT"/>
                <a:cs typeface="Arial MT"/>
              </a:rPr>
              <a:t>va </a:t>
            </a:r>
            <a:r>
              <a:rPr sz="1500" spc="-5" dirty="0">
                <a:latin typeface="Arial MT"/>
                <a:cs typeface="Arial MT"/>
              </a:rPr>
              <a:t>vous </a:t>
            </a:r>
            <a:r>
              <a:rPr sz="1500" dirty="0">
                <a:latin typeface="Arial MT"/>
                <a:cs typeface="Arial MT"/>
              </a:rPr>
              <a:t>permettre d’acquérir une culture générale commune, </a:t>
            </a:r>
            <a:r>
              <a:rPr sz="1500" spc="-40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d’approfondir </a:t>
            </a:r>
            <a:r>
              <a:rPr sz="1500" spc="-10" dirty="0">
                <a:latin typeface="Arial MT"/>
                <a:cs typeface="Arial MT"/>
              </a:rPr>
              <a:t>vos </a:t>
            </a:r>
            <a:r>
              <a:rPr sz="1500" dirty="0">
                <a:latin typeface="Arial MT"/>
                <a:cs typeface="Arial MT"/>
              </a:rPr>
              <a:t>connaissances et </a:t>
            </a:r>
            <a:r>
              <a:rPr sz="1500" spc="-10" dirty="0">
                <a:latin typeface="Arial MT"/>
                <a:cs typeface="Arial MT"/>
              </a:rPr>
              <a:t>vos </a:t>
            </a:r>
            <a:r>
              <a:rPr sz="1500" dirty="0">
                <a:latin typeface="Arial MT"/>
                <a:cs typeface="Arial MT"/>
              </a:rPr>
              <a:t>compétences, et de </a:t>
            </a:r>
            <a:r>
              <a:rPr sz="1500" spc="-5" dirty="0">
                <a:latin typeface="Arial MT"/>
                <a:cs typeface="Arial MT"/>
              </a:rPr>
              <a:t>découvrir </a:t>
            </a:r>
            <a:r>
              <a:rPr sz="1500" dirty="0">
                <a:latin typeface="Arial MT"/>
                <a:cs typeface="Arial MT"/>
              </a:rPr>
              <a:t>de </a:t>
            </a:r>
            <a:r>
              <a:rPr sz="1500" spc="-5" dirty="0">
                <a:latin typeface="Arial MT"/>
                <a:cs typeface="Arial MT"/>
              </a:rPr>
              <a:t>nouvelles </a:t>
            </a:r>
            <a:r>
              <a:rPr sz="1500" dirty="0">
                <a:latin typeface="Arial MT"/>
                <a:cs typeface="Arial MT"/>
              </a:rPr>
              <a:t> </a:t>
            </a:r>
            <a:r>
              <a:rPr sz="1500" spc="-5" dirty="0">
                <a:latin typeface="Arial MT"/>
                <a:cs typeface="Arial MT"/>
              </a:rPr>
              <a:t>disciplines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dans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spc="-5" dirty="0">
                <a:latin typeface="Arial MT"/>
                <a:cs typeface="Arial MT"/>
              </a:rPr>
              <a:t>la</a:t>
            </a:r>
            <a:r>
              <a:rPr sz="1500" dirty="0">
                <a:latin typeface="Arial MT"/>
                <a:cs typeface="Arial MT"/>
              </a:rPr>
              <a:t> </a:t>
            </a:r>
            <a:r>
              <a:rPr sz="1500" spc="-5" dirty="0">
                <a:latin typeface="Arial MT"/>
                <a:cs typeface="Arial MT"/>
              </a:rPr>
              <a:t>perspective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</a:t>
            </a:r>
            <a:r>
              <a:rPr sz="1500" spc="-5" dirty="0">
                <a:latin typeface="Arial MT"/>
                <a:cs typeface="Arial MT"/>
              </a:rPr>
              <a:t> l’enseignement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supérieur.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67168" y="353223"/>
            <a:ext cx="6705379" cy="595613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1587" y="1249344"/>
            <a:ext cx="2008804" cy="93640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2293" y="5257432"/>
            <a:ext cx="1948097" cy="73757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994" y="1299732"/>
            <a:ext cx="8427759" cy="411932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0425" y="6380226"/>
            <a:ext cx="8424545" cy="0"/>
          </a:xfrm>
          <a:custGeom>
            <a:avLst/>
            <a:gdLst/>
            <a:ahLst/>
            <a:cxnLst/>
            <a:rect l="l" t="t" r="r" b="b"/>
            <a:pathLst>
              <a:path w="8424545">
                <a:moveTo>
                  <a:pt x="0" y="0"/>
                </a:moveTo>
                <a:lnTo>
                  <a:pt x="8424037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315" y="454567"/>
            <a:ext cx="2457766" cy="194685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206231" y="6546291"/>
            <a:ext cx="59309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7268" y="6546291"/>
            <a:ext cx="2258695" cy="141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b="1" dirty="0">
                <a:latin typeface="Arial"/>
                <a:cs typeface="Arial"/>
              </a:rPr>
              <a:t>Intitulé</a:t>
            </a:r>
            <a:r>
              <a:rPr sz="750" b="1" spc="-15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de</a:t>
            </a:r>
            <a:r>
              <a:rPr sz="750" b="1" dirty="0">
                <a:latin typeface="Arial"/>
                <a:cs typeface="Arial"/>
              </a:rPr>
              <a:t> la</a:t>
            </a:r>
            <a:r>
              <a:rPr sz="750" b="1" spc="-20" dirty="0">
                <a:latin typeface="Arial"/>
                <a:cs typeface="Arial"/>
              </a:rPr>
              <a:t> </a:t>
            </a:r>
            <a:r>
              <a:rPr sz="750" b="1" dirty="0">
                <a:latin typeface="Arial"/>
                <a:cs typeface="Arial"/>
              </a:rPr>
              <a:t>direction</a:t>
            </a:r>
            <a:r>
              <a:rPr sz="750" b="1" spc="-15" dirty="0">
                <a:latin typeface="Arial"/>
                <a:cs typeface="Arial"/>
              </a:rPr>
              <a:t> </a:t>
            </a:r>
            <a:r>
              <a:rPr sz="750" b="1" dirty="0">
                <a:latin typeface="Arial"/>
                <a:cs typeface="Arial"/>
              </a:rPr>
              <a:t>ou</a:t>
            </a:r>
            <a:r>
              <a:rPr sz="750" b="1" spc="-10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de</a:t>
            </a:r>
            <a:r>
              <a:rPr sz="750" b="1" dirty="0">
                <a:latin typeface="Arial"/>
                <a:cs typeface="Arial"/>
              </a:rPr>
              <a:t> l’organisme</a:t>
            </a:r>
            <a:r>
              <a:rPr sz="750" b="1" spc="-35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rattaché</a:t>
            </a:r>
            <a:endParaRPr sz="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94523" y="6546291"/>
            <a:ext cx="132080" cy="141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b="1" spc="-5" dirty="0">
                <a:latin typeface="Arial"/>
                <a:cs typeface="Arial"/>
              </a:rPr>
              <a:t>15</a:t>
            </a:r>
            <a:endParaRPr sz="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68" y="3055366"/>
            <a:ext cx="6311265" cy="966469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 marR="5080">
              <a:lnSpc>
                <a:spcPts val="3500"/>
              </a:lnSpc>
              <a:spcBef>
                <a:spcPts val="550"/>
              </a:spcBef>
            </a:pPr>
            <a:r>
              <a:rPr sz="3250" b="1" spc="-20" dirty="0">
                <a:latin typeface="Arial"/>
                <a:cs typeface="Arial"/>
              </a:rPr>
              <a:t>ACCOMPAGNEMENT</a:t>
            </a:r>
            <a:r>
              <a:rPr sz="3250" b="1" spc="-170" dirty="0">
                <a:latin typeface="Arial"/>
                <a:cs typeface="Arial"/>
              </a:rPr>
              <a:t> </a:t>
            </a:r>
            <a:r>
              <a:rPr sz="3250" b="1" dirty="0">
                <a:latin typeface="Arial"/>
                <a:cs typeface="Arial"/>
              </a:rPr>
              <a:t>AU</a:t>
            </a:r>
            <a:r>
              <a:rPr sz="3250" b="1" spc="-10" dirty="0">
                <a:latin typeface="Arial"/>
                <a:cs typeface="Arial"/>
              </a:rPr>
              <a:t> </a:t>
            </a:r>
            <a:r>
              <a:rPr sz="3250" b="1" dirty="0">
                <a:latin typeface="Arial"/>
                <a:cs typeface="Arial"/>
              </a:rPr>
              <a:t>CHOIX </a:t>
            </a:r>
            <a:r>
              <a:rPr sz="3250" b="1" spc="-890" dirty="0">
                <a:latin typeface="Arial"/>
                <a:cs typeface="Arial"/>
              </a:rPr>
              <a:t> </a:t>
            </a:r>
            <a:r>
              <a:rPr sz="3250" b="1" spc="-40" dirty="0">
                <a:latin typeface="Arial"/>
                <a:cs typeface="Arial"/>
              </a:rPr>
              <a:t>D’ORIENTATION</a:t>
            </a:r>
            <a:endParaRPr sz="3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166" y="450926"/>
            <a:ext cx="3246120" cy="4140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50" spc="-45" dirty="0">
                <a:solidFill>
                  <a:srgbClr val="000000"/>
                </a:solidFill>
              </a:rPr>
              <a:t>Vers</a:t>
            </a:r>
            <a:r>
              <a:rPr sz="2550" spc="-20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un</a:t>
            </a:r>
            <a:r>
              <a:rPr sz="2550" spc="10" dirty="0">
                <a:solidFill>
                  <a:srgbClr val="000000"/>
                </a:solidFill>
              </a:rPr>
              <a:t> </a:t>
            </a:r>
            <a:r>
              <a:rPr sz="2550" spc="-10" dirty="0">
                <a:solidFill>
                  <a:srgbClr val="000000"/>
                </a:solidFill>
              </a:rPr>
              <a:t>choix</a:t>
            </a:r>
            <a:r>
              <a:rPr sz="2550" spc="10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éclairé</a:t>
            </a:r>
            <a:endParaRPr sz="2550"/>
          </a:p>
        </p:txBody>
      </p:sp>
      <p:sp>
        <p:nvSpPr>
          <p:cNvPr id="4" name="object 4"/>
          <p:cNvSpPr txBox="1"/>
          <p:nvPr/>
        </p:nvSpPr>
        <p:spPr>
          <a:xfrm>
            <a:off x="7469123" y="6555414"/>
            <a:ext cx="182880" cy="13335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750" b="1" dirty="0">
                <a:latin typeface="Arial"/>
                <a:cs typeface="Arial"/>
              </a:rPr>
              <a:t>16</a:t>
            </a:fld>
            <a:endParaRPr sz="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4863" y="1248917"/>
            <a:ext cx="8210550" cy="4123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0" marR="1024255" indent="-178435">
              <a:lnSpc>
                <a:spcPct val="100000"/>
              </a:lnSpc>
              <a:spcBef>
                <a:spcPts val="100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5" dirty="0">
                <a:latin typeface="Arial MT"/>
                <a:cs typeface="Arial MT"/>
              </a:rPr>
              <a:t>Entretiens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avec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les</a:t>
            </a:r>
            <a:r>
              <a:rPr sz="2400" spc="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professeurs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(rencontres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parents </a:t>
            </a:r>
            <a:r>
              <a:rPr sz="2400" spc="-65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professeurs)</a:t>
            </a:r>
            <a:endParaRPr sz="2400">
              <a:latin typeface="Arial MT"/>
              <a:cs typeface="Arial MT"/>
            </a:endParaRPr>
          </a:p>
          <a:p>
            <a:pPr marL="190500" marR="462280" indent="-178435">
              <a:lnSpc>
                <a:spcPct val="100000"/>
              </a:lnSpc>
              <a:spcBef>
                <a:spcPts val="575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15" dirty="0">
                <a:latin typeface="Arial MT"/>
                <a:cs typeface="Arial MT"/>
              </a:rPr>
              <a:t>L’estimation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et l’avis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du conseil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 classe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par rapport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au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vœux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exprimés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(janvier et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mai)</a:t>
            </a:r>
            <a:endParaRPr sz="2400">
              <a:latin typeface="Arial MT"/>
              <a:cs typeface="Arial MT"/>
            </a:endParaRPr>
          </a:p>
          <a:p>
            <a:pPr marL="190500" marR="5080" indent="-178435">
              <a:lnSpc>
                <a:spcPct val="100000"/>
              </a:lnSpc>
              <a:spcBef>
                <a:spcPts val="575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5" dirty="0">
                <a:latin typeface="Arial MT"/>
                <a:cs typeface="Arial MT"/>
              </a:rPr>
              <a:t>Entretiens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avec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la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psychologue</a:t>
            </a:r>
            <a:r>
              <a:rPr sz="2400" spc="5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scolaire</a:t>
            </a:r>
            <a:r>
              <a:rPr sz="2400" spc="3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chargée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du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conseil </a:t>
            </a:r>
            <a:r>
              <a:rPr sz="2400" spc="-6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orientation</a:t>
            </a:r>
            <a:endParaRPr sz="2400">
              <a:latin typeface="Arial MT"/>
              <a:cs typeface="Arial MT"/>
            </a:endParaRPr>
          </a:p>
          <a:p>
            <a:pPr marL="196850" indent="-184785">
              <a:lnSpc>
                <a:spcPct val="100000"/>
              </a:lnSpc>
              <a:spcBef>
                <a:spcPts val="580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5" dirty="0">
                <a:latin typeface="Arial MT"/>
                <a:cs typeface="Arial MT"/>
              </a:rPr>
              <a:t>Les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ressources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en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ligne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–</a:t>
            </a:r>
            <a:r>
              <a:rPr sz="2400" spc="-5" dirty="0">
                <a:latin typeface="Arial MT"/>
                <a:cs typeface="Arial MT"/>
              </a:rPr>
              <a:t> Site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ONISEP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– </a:t>
            </a:r>
            <a:r>
              <a:rPr sz="2400" spc="-5" dirty="0">
                <a:latin typeface="Arial MT"/>
                <a:cs typeface="Arial MT"/>
              </a:rPr>
              <a:t>Site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du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collège</a:t>
            </a:r>
            <a:endParaRPr sz="2400">
              <a:latin typeface="Arial MT"/>
              <a:cs typeface="Arial MT"/>
            </a:endParaRPr>
          </a:p>
          <a:p>
            <a:pPr marL="196850" indent="-184785">
              <a:lnSpc>
                <a:spcPct val="100000"/>
              </a:lnSpc>
              <a:spcBef>
                <a:spcPts val="575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5" dirty="0">
                <a:latin typeface="Arial MT"/>
                <a:cs typeface="Arial MT"/>
              </a:rPr>
              <a:t>Les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entretiens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concertations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actives</a:t>
            </a:r>
            <a:endParaRPr sz="2400">
              <a:latin typeface="Arial MT"/>
              <a:cs typeface="Arial MT"/>
            </a:endParaRPr>
          </a:p>
          <a:p>
            <a:pPr marL="196850" indent="-184785">
              <a:lnSpc>
                <a:spcPct val="100000"/>
              </a:lnSpc>
              <a:spcBef>
                <a:spcPts val="580"/>
              </a:spcBef>
              <a:buSzPct val="95833"/>
              <a:buChar char="■"/>
              <a:tabLst>
                <a:tab pos="197485" algn="l"/>
                <a:tab pos="1790064" algn="l"/>
              </a:tabLst>
            </a:pPr>
            <a:r>
              <a:rPr sz="2400" spc="-5" dirty="0">
                <a:latin typeface="Arial MT"/>
                <a:cs typeface="Arial MT"/>
              </a:rPr>
              <a:t>Les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visites	d’établissement</a:t>
            </a:r>
            <a:r>
              <a:rPr sz="2400" spc="4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(week-end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en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famille)</a:t>
            </a:r>
            <a:endParaRPr sz="2400">
              <a:latin typeface="Arial MT"/>
              <a:cs typeface="Arial MT"/>
            </a:endParaRPr>
          </a:p>
          <a:p>
            <a:pPr marL="196850" indent="-184785">
              <a:lnSpc>
                <a:spcPct val="100000"/>
              </a:lnSpc>
              <a:spcBef>
                <a:spcPts val="575"/>
              </a:spcBef>
              <a:buSzPct val="95833"/>
              <a:buChar char="■"/>
              <a:tabLst>
                <a:tab pos="197485" algn="l"/>
              </a:tabLst>
            </a:pPr>
            <a:r>
              <a:rPr sz="2400" spc="-5" dirty="0">
                <a:latin typeface="Arial MT"/>
                <a:cs typeface="Arial MT"/>
              </a:rPr>
              <a:t>Les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mini-stages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(demandes</a:t>
            </a:r>
            <a:r>
              <a:rPr sz="2400" spc="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à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formuler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au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PP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la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classe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166" y="295147"/>
            <a:ext cx="7085965" cy="4133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50" spc="-10" dirty="0">
                <a:solidFill>
                  <a:srgbClr val="000000"/>
                </a:solidFill>
              </a:rPr>
              <a:t>LES</a:t>
            </a:r>
            <a:r>
              <a:rPr sz="2550" spc="20" dirty="0">
                <a:solidFill>
                  <a:srgbClr val="000000"/>
                </a:solidFill>
              </a:rPr>
              <a:t> </a:t>
            </a:r>
            <a:r>
              <a:rPr sz="2550" spc="-10" dirty="0">
                <a:solidFill>
                  <a:srgbClr val="000000"/>
                </a:solidFill>
              </a:rPr>
              <a:t>ENTRETIENS</a:t>
            </a:r>
            <a:r>
              <a:rPr sz="2550" spc="45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DE</a:t>
            </a:r>
            <a:r>
              <a:rPr sz="2550" spc="5" dirty="0">
                <a:solidFill>
                  <a:srgbClr val="000000"/>
                </a:solidFill>
              </a:rPr>
              <a:t> </a:t>
            </a:r>
            <a:r>
              <a:rPr sz="2000" spc="-20" dirty="0">
                <a:solidFill>
                  <a:srgbClr val="000000"/>
                </a:solidFill>
              </a:rPr>
              <a:t>CONCERTATIONS</a:t>
            </a:r>
            <a:r>
              <a:rPr sz="2000" spc="30" dirty="0">
                <a:solidFill>
                  <a:srgbClr val="000000"/>
                </a:solidFill>
              </a:rPr>
              <a:t> </a:t>
            </a:r>
            <a:r>
              <a:rPr sz="2550" spc="-10" dirty="0">
                <a:solidFill>
                  <a:srgbClr val="000000"/>
                </a:solidFill>
              </a:rPr>
              <a:t>ACTIVES</a:t>
            </a:r>
            <a:endParaRPr sz="2550"/>
          </a:p>
        </p:txBody>
      </p:sp>
      <p:sp>
        <p:nvSpPr>
          <p:cNvPr id="3" name="object 3"/>
          <p:cNvSpPr txBox="1"/>
          <p:nvPr/>
        </p:nvSpPr>
        <p:spPr>
          <a:xfrm>
            <a:off x="527100" y="963929"/>
            <a:ext cx="7901305" cy="16344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00" marR="352425" indent="-178435">
              <a:lnSpc>
                <a:spcPct val="100000"/>
              </a:lnSpc>
              <a:spcBef>
                <a:spcPts val="95"/>
              </a:spcBef>
              <a:buChar char="■"/>
              <a:tabLst>
                <a:tab pos="191135" algn="l"/>
              </a:tabLst>
            </a:pPr>
            <a:r>
              <a:rPr sz="1600" spc="-5" dirty="0">
                <a:latin typeface="Arial MT"/>
                <a:cs typeface="Arial MT"/>
              </a:rPr>
              <a:t>Des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entretiens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(représentant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légal, élève,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principal, PP)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sont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programmés</a:t>
            </a:r>
            <a:r>
              <a:rPr sz="1600" spc="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courant </a:t>
            </a:r>
            <a:r>
              <a:rPr sz="1600" spc="-4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janvier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pour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poser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les </a:t>
            </a:r>
            <a:r>
              <a:rPr sz="1600" spc="-10" dirty="0">
                <a:latin typeface="Arial MT"/>
                <a:cs typeface="Arial MT"/>
              </a:rPr>
              <a:t>enjeux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autour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du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projet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d’orientation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chaque élève.</a:t>
            </a:r>
            <a:endParaRPr sz="1600">
              <a:latin typeface="Arial MT"/>
              <a:cs typeface="Arial MT"/>
            </a:endParaRPr>
          </a:p>
          <a:p>
            <a:pPr marL="190500" indent="-178435">
              <a:lnSpc>
                <a:spcPct val="100000"/>
              </a:lnSpc>
              <a:spcBef>
                <a:spcPts val="385"/>
              </a:spcBef>
              <a:buChar char="■"/>
              <a:tabLst>
                <a:tab pos="191135" algn="l"/>
              </a:tabLst>
            </a:pPr>
            <a:r>
              <a:rPr sz="1600" spc="-5" dirty="0">
                <a:latin typeface="Arial MT"/>
                <a:cs typeface="Arial MT"/>
              </a:rPr>
              <a:t>Il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sont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programmés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journée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(une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réservée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classe)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janvier.</a:t>
            </a:r>
            <a:endParaRPr sz="1600">
              <a:latin typeface="Arial MT"/>
              <a:cs typeface="Arial MT"/>
            </a:endParaRPr>
          </a:p>
          <a:p>
            <a:pPr marL="190500" indent="-178435">
              <a:lnSpc>
                <a:spcPct val="100000"/>
              </a:lnSpc>
              <a:spcBef>
                <a:spcPts val="384"/>
              </a:spcBef>
              <a:buChar char="■"/>
              <a:tabLst>
                <a:tab pos="191135" algn="l"/>
              </a:tabLst>
            </a:pPr>
            <a:r>
              <a:rPr sz="1600" spc="-10" dirty="0">
                <a:latin typeface="Arial MT"/>
                <a:cs typeface="Arial MT"/>
              </a:rPr>
              <a:t>Chaque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entretien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dure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15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minutes.</a:t>
            </a:r>
            <a:endParaRPr sz="1600">
              <a:latin typeface="Arial MT"/>
              <a:cs typeface="Arial MT"/>
            </a:endParaRPr>
          </a:p>
          <a:p>
            <a:pPr marL="190500" indent="-178435">
              <a:lnSpc>
                <a:spcPct val="100000"/>
              </a:lnSpc>
              <a:spcBef>
                <a:spcPts val="380"/>
              </a:spcBef>
              <a:buChar char="■"/>
              <a:tabLst>
                <a:tab pos="191135" algn="l"/>
              </a:tabLst>
            </a:pPr>
            <a:r>
              <a:rPr sz="1600" spc="-5" dirty="0">
                <a:latin typeface="Arial MT"/>
                <a:cs typeface="Arial MT"/>
              </a:rPr>
              <a:t>Les parents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avec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leur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enfant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préparent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l’entretien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à l’aide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du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questionnaire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proposé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et</a:t>
            </a:r>
            <a:endParaRPr sz="1600">
              <a:latin typeface="Arial MT"/>
              <a:cs typeface="Arial MT"/>
            </a:endParaRPr>
          </a:p>
          <a:p>
            <a:pPr marL="190500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Arial MT"/>
                <a:cs typeface="Arial MT"/>
              </a:rPr>
              <a:t>diffusé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 les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PP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7100" y="4914417"/>
            <a:ext cx="7207250" cy="90360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pratique:</a:t>
            </a:r>
            <a:endParaRPr sz="1600">
              <a:latin typeface="Arial MT"/>
              <a:cs typeface="Arial MT"/>
            </a:endParaRPr>
          </a:p>
          <a:p>
            <a:pPr marL="190500" indent="-178435">
              <a:lnSpc>
                <a:spcPct val="100000"/>
              </a:lnSpc>
              <a:spcBef>
                <a:spcPts val="380"/>
              </a:spcBef>
              <a:buChar char="■"/>
              <a:tabLst>
                <a:tab pos="191135" algn="l"/>
              </a:tabLst>
            </a:pPr>
            <a:r>
              <a:rPr sz="1600" spc="-10" dirty="0">
                <a:latin typeface="Arial MT"/>
                <a:cs typeface="Arial MT"/>
              </a:rPr>
              <a:t>Un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attestation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peut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être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fournie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aux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parents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qui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font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-10" dirty="0">
                <a:latin typeface="Arial MT"/>
                <a:cs typeface="Arial MT"/>
              </a:rPr>
              <a:t> demande.</a:t>
            </a:r>
            <a:endParaRPr sz="1600">
              <a:latin typeface="Arial MT"/>
              <a:cs typeface="Arial MT"/>
            </a:endParaRPr>
          </a:p>
          <a:p>
            <a:pPr marL="190500" indent="-178435">
              <a:lnSpc>
                <a:spcPct val="100000"/>
              </a:lnSpc>
              <a:spcBef>
                <a:spcPts val="385"/>
              </a:spcBef>
              <a:buChar char="■"/>
              <a:tabLst>
                <a:tab pos="191135" algn="l"/>
              </a:tabLst>
            </a:pPr>
            <a:r>
              <a:rPr sz="1600" spc="-5" dirty="0">
                <a:latin typeface="Arial MT"/>
                <a:cs typeface="Arial MT"/>
              </a:rPr>
              <a:t>Le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secrétariat</a:t>
            </a:r>
            <a:r>
              <a:rPr sz="1600" spc="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direction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contacte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chaque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famille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pour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poser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</a:t>
            </a:r>
            <a:r>
              <a:rPr sz="1600" dirty="0">
                <a:latin typeface="Arial MT"/>
                <a:cs typeface="Arial MT"/>
              </a:rPr>
              <a:t> rendez-vous.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67328" y="2552700"/>
            <a:ext cx="4165600" cy="2493010"/>
            <a:chOff x="3767328" y="2552700"/>
            <a:chExt cx="4165600" cy="249301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4404" y="2779775"/>
              <a:ext cx="3709415" cy="203758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767328" y="2552699"/>
              <a:ext cx="4165600" cy="2493010"/>
            </a:xfrm>
            <a:custGeom>
              <a:avLst/>
              <a:gdLst/>
              <a:ahLst/>
              <a:cxnLst/>
              <a:rect l="l" t="t" r="r" b="b"/>
              <a:pathLst>
                <a:path w="4165600" h="2493010">
                  <a:moveTo>
                    <a:pt x="3982212" y="182880"/>
                  </a:moveTo>
                  <a:lnTo>
                    <a:pt x="3936492" y="182880"/>
                  </a:lnTo>
                  <a:lnTo>
                    <a:pt x="3936492" y="228600"/>
                  </a:lnTo>
                  <a:lnTo>
                    <a:pt x="3936492" y="2264410"/>
                  </a:lnTo>
                  <a:lnTo>
                    <a:pt x="228600" y="2264410"/>
                  </a:lnTo>
                  <a:lnTo>
                    <a:pt x="228600" y="228600"/>
                  </a:lnTo>
                  <a:lnTo>
                    <a:pt x="3936492" y="228600"/>
                  </a:lnTo>
                  <a:lnTo>
                    <a:pt x="3936492" y="182880"/>
                  </a:lnTo>
                  <a:lnTo>
                    <a:pt x="182880" y="182880"/>
                  </a:lnTo>
                  <a:lnTo>
                    <a:pt x="182880" y="228600"/>
                  </a:lnTo>
                  <a:lnTo>
                    <a:pt x="182880" y="2264410"/>
                  </a:lnTo>
                  <a:lnTo>
                    <a:pt x="182880" y="2310130"/>
                  </a:lnTo>
                  <a:lnTo>
                    <a:pt x="3982212" y="2310130"/>
                  </a:lnTo>
                  <a:lnTo>
                    <a:pt x="3982212" y="2264664"/>
                  </a:lnTo>
                  <a:lnTo>
                    <a:pt x="3982212" y="2264410"/>
                  </a:lnTo>
                  <a:lnTo>
                    <a:pt x="3982212" y="228600"/>
                  </a:lnTo>
                  <a:lnTo>
                    <a:pt x="3982212" y="182880"/>
                  </a:lnTo>
                  <a:close/>
                </a:path>
                <a:path w="4165600" h="2493010">
                  <a:moveTo>
                    <a:pt x="4165092" y="0"/>
                  </a:moveTo>
                  <a:lnTo>
                    <a:pt x="4027932" y="0"/>
                  </a:lnTo>
                  <a:lnTo>
                    <a:pt x="4027932" y="137160"/>
                  </a:lnTo>
                  <a:lnTo>
                    <a:pt x="4027932" y="2355850"/>
                  </a:lnTo>
                  <a:lnTo>
                    <a:pt x="137160" y="2355850"/>
                  </a:lnTo>
                  <a:lnTo>
                    <a:pt x="137160" y="137160"/>
                  </a:lnTo>
                  <a:lnTo>
                    <a:pt x="4027932" y="137160"/>
                  </a:lnTo>
                  <a:lnTo>
                    <a:pt x="4027932" y="0"/>
                  </a:lnTo>
                  <a:lnTo>
                    <a:pt x="0" y="0"/>
                  </a:lnTo>
                  <a:lnTo>
                    <a:pt x="0" y="137160"/>
                  </a:lnTo>
                  <a:lnTo>
                    <a:pt x="0" y="2355850"/>
                  </a:lnTo>
                  <a:lnTo>
                    <a:pt x="0" y="2493010"/>
                  </a:lnTo>
                  <a:lnTo>
                    <a:pt x="4165092" y="2493010"/>
                  </a:lnTo>
                  <a:lnTo>
                    <a:pt x="4165092" y="2356116"/>
                  </a:lnTo>
                  <a:lnTo>
                    <a:pt x="4165092" y="2355850"/>
                  </a:lnTo>
                  <a:lnTo>
                    <a:pt x="4165092" y="137160"/>
                  </a:lnTo>
                  <a:lnTo>
                    <a:pt x="41650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469123" y="6555414"/>
            <a:ext cx="182880" cy="13335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sz="750" b="1" dirty="0">
                <a:latin typeface="Arial"/>
                <a:cs typeface="Arial"/>
              </a:rPr>
              <a:t>17</a:t>
            </a:fld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732" y="218624"/>
            <a:ext cx="860023" cy="68152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8415" marR="5080" algn="ctr">
              <a:lnSpc>
                <a:spcPct val="90000"/>
              </a:lnSpc>
              <a:spcBef>
                <a:spcPts val="595"/>
              </a:spcBef>
            </a:pPr>
            <a:r>
              <a:rPr dirty="0"/>
              <a:t>Les</a:t>
            </a:r>
            <a:r>
              <a:rPr spc="-40" dirty="0"/>
              <a:t> </a:t>
            </a:r>
            <a:r>
              <a:rPr dirty="0"/>
              <a:t>différentes</a:t>
            </a:r>
            <a:r>
              <a:rPr spc="-60" dirty="0"/>
              <a:t> </a:t>
            </a:r>
            <a:r>
              <a:rPr dirty="0"/>
              <a:t>étapes</a:t>
            </a:r>
            <a:r>
              <a:rPr spc="-40" dirty="0"/>
              <a:t> </a:t>
            </a:r>
            <a:r>
              <a:rPr dirty="0"/>
              <a:t>de </a:t>
            </a:r>
            <a:r>
              <a:rPr spc="-1125" dirty="0"/>
              <a:t> </a:t>
            </a:r>
            <a:r>
              <a:rPr dirty="0"/>
              <a:t>formulation des </a:t>
            </a:r>
            <a:r>
              <a:rPr spc="-5" dirty="0"/>
              <a:t>vœux </a:t>
            </a:r>
            <a:r>
              <a:rPr dirty="0"/>
              <a:t> orientation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11251" y="4371213"/>
            <a:ext cx="8296909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47925" marR="5080" indent="-2435860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latin typeface="Arial MT"/>
                <a:cs typeface="Arial MT"/>
              </a:rPr>
              <a:t>Les</a:t>
            </a:r>
            <a:r>
              <a:rPr sz="2100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familles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et les</a:t>
            </a:r>
            <a:r>
              <a:rPr sz="210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élèves</a:t>
            </a:r>
            <a:r>
              <a:rPr sz="2100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expriment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leur vœux</a:t>
            </a:r>
            <a:r>
              <a:rPr sz="2100" spc="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en plusieurs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étapes </a:t>
            </a:r>
            <a:r>
              <a:rPr sz="2100" spc="-10" dirty="0">
                <a:latin typeface="Arial MT"/>
                <a:cs typeface="Arial MT"/>
              </a:rPr>
              <a:t>qui </a:t>
            </a:r>
            <a:r>
              <a:rPr sz="2100" spc="-56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se déroulent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de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janvier</a:t>
            </a:r>
            <a:r>
              <a:rPr sz="2100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à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5" dirty="0">
                <a:latin typeface="Arial MT"/>
                <a:cs typeface="Arial MT"/>
              </a:rPr>
              <a:t>juin</a:t>
            </a:r>
            <a:endParaRPr sz="2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5138" y="238505"/>
            <a:ext cx="7237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5454C1"/>
                </a:solidFill>
              </a:rPr>
              <a:t>Les</a:t>
            </a:r>
            <a:r>
              <a:rPr sz="2400" spc="-25" dirty="0">
                <a:solidFill>
                  <a:srgbClr val="5454C1"/>
                </a:solidFill>
              </a:rPr>
              <a:t> </a:t>
            </a:r>
            <a:r>
              <a:rPr sz="2400" spc="-5" dirty="0">
                <a:solidFill>
                  <a:srgbClr val="5454C1"/>
                </a:solidFill>
              </a:rPr>
              <a:t>étapes </a:t>
            </a:r>
            <a:r>
              <a:rPr sz="2400" dirty="0">
                <a:solidFill>
                  <a:srgbClr val="5454C1"/>
                </a:solidFill>
              </a:rPr>
              <a:t>de</a:t>
            </a:r>
            <a:r>
              <a:rPr sz="2400" spc="-25" dirty="0">
                <a:solidFill>
                  <a:srgbClr val="5454C1"/>
                </a:solidFill>
              </a:rPr>
              <a:t> </a:t>
            </a:r>
            <a:r>
              <a:rPr sz="2400" dirty="0">
                <a:solidFill>
                  <a:srgbClr val="5454C1"/>
                </a:solidFill>
              </a:rPr>
              <a:t>formulation</a:t>
            </a:r>
            <a:r>
              <a:rPr sz="2400" spc="-45" dirty="0">
                <a:solidFill>
                  <a:srgbClr val="5454C1"/>
                </a:solidFill>
              </a:rPr>
              <a:t> </a:t>
            </a:r>
            <a:r>
              <a:rPr sz="2400" dirty="0">
                <a:solidFill>
                  <a:srgbClr val="5454C1"/>
                </a:solidFill>
              </a:rPr>
              <a:t>des</a:t>
            </a:r>
            <a:r>
              <a:rPr sz="2400" spc="-25" dirty="0">
                <a:solidFill>
                  <a:srgbClr val="5454C1"/>
                </a:solidFill>
              </a:rPr>
              <a:t> </a:t>
            </a:r>
            <a:r>
              <a:rPr sz="2400" spc="-5" dirty="0">
                <a:solidFill>
                  <a:srgbClr val="5454C1"/>
                </a:solidFill>
              </a:rPr>
              <a:t>vœux</a:t>
            </a:r>
            <a:r>
              <a:rPr sz="2400" spc="-15" dirty="0">
                <a:solidFill>
                  <a:srgbClr val="5454C1"/>
                </a:solidFill>
              </a:rPr>
              <a:t> </a:t>
            </a:r>
            <a:r>
              <a:rPr sz="2400" dirty="0">
                <a:solidFill>
                  <a:srgbClr val="5454C1"/>
                </a:solidFill>
              </a:rPr>
              <a:t>d’orientation</a:t>
            </a:r>
            <a:endParaRPr sz="2400"/>
          </a:p>
        </p:txBody>
      </p:sp>
      <p:grpSp>
        <p:nvGrpSpPr>
          <p:cNvPr id="3" name="object 3"/>
          <p:cNvGrpSpPr/>
          <p:nvPr/>
        </p:nvGrpSpPr>
        <p:grpSpPr>
          <a:xfrm>
            <a:off x="68580" y="1333753"/>
            <a:ext cx="8644255" cy="4724400"/>
            <a:chOff x="68580" y="1333753"/>
            <a:chExt cx="8644255" cy="4724400"/>
          </a:xfrm>
        </p:grpSpPr>
        <p:sp>
          <p:nvSpPr>
            <p:cNvPr id="4" name="object 4"/>
            <p:cNvSpPr/>
            <p:nvPr/>
          </p:nvSpPr>
          <p:spPr>
            <a:xfrm>
              <a:off x="622553" y="1346453"/>
              <a:ext cx="8077200" cy="464820"/>
            </a:xfrm>
            <a:custGeom>
              <a:avLst/>
              <a:gdLst/>
              <a:ahLst/>
              <a:cxnLst/>
              <a:rect l="l" t="t" r="r" b="b"/>
              <a:pathLst>
                <a:path w="8077200" h="464819">
                  <a:moveTo>
                    <a:pt x="7844790" y="0"/>
                  </a:moveTo>
                  <a:lnTo>
                    <a:pt x="7844790" y="116205"/>
                  </a:lnTo>
                  <a:lnTo>
                    <a:pt x="0" y="116205"/>
                  </a:lnTo>
                  <a:lnTo>
                    <a:pt x="0" y="348615"/>
                  </a:lnTo>
                  <a:lnTo>
                    <a:pt x="7844790" y="348615"/>
                  </a:lnTo>
                  <a:lnTo>
                    <a:pt x="7844790" y="464820"/>
                  </a:lnTo>
                  <a:lnTo>
                    <a:pt x="8077200" y="232410"/>
                  </a:lnTo>
                  <a:lnTo>
                    <a:pt x="7844790" y="0"/>
                  </a:lnTo>
                  <a:close/>
                </a:path>
              </a:pathLst>
            </a:custGeom>
            <a:solidFill>
              <a:srgbClr val="0057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2553" y="1346453"/>
              <a:ext cx="8077200" cy="464820"/>
            </a:xfrm>
            <a:custGeom>
              <a:avLst/>
              <a:gdLst/>
              <a:ahLst/>
              <a:cxnLst/>
              <a:rect l="l" t="t" r="r" b="b"/>
              <a:pathLst>
                <a:path w="8077200" h="464819">
                  <a:moveTo>
                    <a:pt x="0" y="116205"/>
                  </a:moveTo>
                  <a:lnTo>
                    <a:pt x="7844790" y="116205"/>
                  </a:lnTo>
                  <a:lnTo>
                    <a:pt x="7844790" y="0"/>
                  </a:lnTo>
                  <a:lnTo>
                    <a:pt x="8077200" y="232410"/>
                  </a:lnTo>
                  <a:lnTo>
                    <a:pt x="7844790" y="464820"/>
                  </a:lnTo>
                  <a:lnTo>
                    <a:pt x="7844790" y="348615"/>
                  </a:lnTo>
                  <a:lnTo>
                    <a:pt x="0" y="348615"/>
                  </a:lnTo>
                  <a:lnTo>
                    <a:pt x="0" y="116205"/>
                  </a:lnTo>
                  <a:close/>
                </a:path>
              </a:pathLst>
            </a:custGeom>
            <a:ln w="25400">
              <a:solidFill>
                <a:srgbClr val="003D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580" y="1844039"/>
              <a:ext cx="1402080" cy="421386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25984" y="2030729"/>
            <a:ext cx="1285875" cy="3938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8915" marR="200025" indent="53340" algn="just">
              <a:lnSpc>
                <a:spcPct val="100000"/>
              </a:lnSpc>
              <a:spcBef>
                <a:spcPts val="105"/>
              </a:spcBef>
            </a:pPr>
            <a:r>
              <a:rPr sz="1350" b="1" spc="-5" dirty="0">
                <a:solidFill>
                  <a:srgbClr val="FF0000"/>
                </a:solidFill>
                <a:latin typeface="Calibri"/>
                <a:cs typeface="Calibri"/>
              </a:rPr>
              <a:t>Intentions </a:t>
            </a:r>
            <a:r>
              <a:rPr sz="135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50" spc="-10" dirty="0">
                <a:latin typeface="Calibri"/>
                <a:cs typeface="Calibri"/>
              </a:rPr>
              <a:t>durant </a:t>
            </a:r>
            <a:r>
              <a:rPr sz="1350" dirty="0">
                <a:latin typeface="Calibri"/>
                <a:cs typeface="Calibri"/>
              </a:rPr>
              <a:t>les </a:t>
            </a:r>
            <a:r>
              <a:rPr sz="1350" spc="5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premières 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semaines</a:t>
            </a:r>
            <a:r>
              <a:rPr sz="1350" spc="-7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de</a:t>
            </a:r>
            <a:endParaRPr sz="135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350" spc="-20" dirty="0">
                <a:latin typeface="Calibri"/>
                <a:cs typeface="Calibri"/>
              </a:rPr>
              <a:t>janvier,</a:t>
            </a:r>
            <a:r>
              <a:rPr sz="1350" spc="-3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familles</a:t>
            </a:r>
            <a:r>
              <a:rPr sz="1350" spc="-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et </a:t>
            </a:r>
            <a:r>
              <a:rPr sz="1350" spc="-29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élèves </a:t>
            </a:r>
            <a:r>
              <a:rPr sz="1350" spc="-10" dirty="0">
                <a:latin typeface="Calibri"/>
                <a:cs typeface="Calibri"/>
              </a:rPr>
              <a:t>formulent </a:t>
            </a:r>
            <a:r>
              <a:rPr sz="1350" spc="-5" dirty="0">
                <a:latin typeface="Calibri"/>
                <a:cs typeface="Calibri"/>
              </a:rPr>
              <a:t> des intentions de 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vœux</a:t>
            </a:r>
            <a:endParaRPr sz="1350">
              <a:latin typeface="Calibri"/>
              <a:cs typeface="Calibri"/>
            </a:endParaRPr>
          </a:p>
          <a:p>
            <a:pPr marL="15240" marR="6350" indent="176530">
              <a:lnSpc>
                <a:spcPct val="100000"/>
              </a:lnSpc>
            </a:pPr>
            <a:r>
              <a:rPr sz="1350" spc="-10" dirty="0">
                <a:latin typeface="Calibri"/>
                <a:cs typeface="Calibri"/>
              </a:rPr>
              <a:t>d’orientation </a:t>
            </a:r>
            <a:r>
              <a:rPr sz="1350" spc="-5" dirty="0">
                <a:latin typeface="Calibri"/>
                <a:cs typeface="Calibri"/>
              </a:rPr>
              <a:t> </a:t>
            </a:r>
            <a:r>
              <a:rPr sz="1350" spc="-20" dirty="0">
                <a:latin typeface="Calibri"/>
                <a:cs typeface="Calibri"/>
              </a:rPr>
              <a:t>(n’engage </a:t>
            </a:r>
            <a:r>
              <a:rPr sz="1350" dirty="0">
                <a:latin typeface="Calibri"/>
                <a:cs typeface="Calibri"/>
              </a:rPr>
              <a:t>en rien </a:t>
            </a:r>
            <a:r>
              <a:rPr sz="1350" spc="5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mais </a:t>
            </a:r>
            <a:r>
              <a:rPr sz="1350" spc="-5" dirty="0">
                <a:latin typeface="Calibri"/>
                <a:cs typeface="Calibri"/>
              </a:rPr>
              <a:t>permet de 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connaitre </a:t>
            </a:r>
            <a:r>
              <a:rPr sz="1350" spc="-20" dirty="0">
                <a:latin typeface="Calibri"/>
                <a:cs typeface="Calibri"/>
              </a:rPr>
              <a:t>l’avis </a:t>
            </a:r>
            <a:r>
              <a:rPr sz="1350" spc="-15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des enseignants 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pour ensuite se 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donner</a:t>
            </a:r>
            <a:r>
              <a:rPr sz="1350" spc="-35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les</a:t>
            </a:r>
            <a:r>
              <a:rPr sz="1350" spc="-35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moyen </a:t>
            </a:r>
            <a:r>
              <a:rPr sz="1350" spc="-290" dirty="0">
                <a:latin typeface="Calibri"/>
                <a:cs typeface="Calibri"/>
              </a:rPr>
              <a:t> </a:t>
            </a:r>
            <a:r>
              <a:rPr sz="1350" spc="-15" dirty="0">
                <a:latin typeface="Calibri"/>
                <a:cs typeface="Calibri"/>
              </a:rPr>
              <a:t>d’obtenir</a:t>
            </a:r>
            <a:r>
              <a:rPr sz="1350" spc="-30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ce</a:t>
            </a:r>
            <a:r>
              <a:rPr sz="1350" spc="-2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que</a:t>
            </a:r>
            <a:endParaRPr sz="1350">
              <a:latin typeface="Calibri"/>
              <a:cs typeface="Calibri"/>
            </a:endParaRPr>
          </a:p>
          <a:p>
            <a:pPr marL="236220">
              <a:lnSpc>
                <a:spcPct val="100000"/>
              </a:lnSpc>
              <a:spcBef>
                <a:spcPts val="5"/>
              </a:spcBef>
            </a:pPr>
            <a:r>
              <a:rPr sz="1350" spc="-25" dirty="0">
                <a:latin typeface="Calibri"/>
                <a:cs typeface="Calibri"/>
              </a:rPr>
              <a:t>l’on</a:t>
            </a:r>
            <a:r>
              <a:rPr sz="1350" spc="-4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veut</a:t>
            </a:r>
            <a:r>
              <a:rPr sz="1350" spc="-25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en</a:t>
            </a:r>
            <a:endParaRPr sz="1350">
              <a:latin typeface="Calibri"/>
              <a:cs typeface="Calibri"/>
            </a:endParaRPr>
          </a:p>
          <a:p>
            <a:pPr marL="480059" marR="100330" indent="-372110">
              <a:lnSpc>
                <a:spcPts val="1630"/>
              </a:lnSpc>
              <a:spcBef>
                <a:spcPts val="45"/>
              </a:spcBef>
            </a:pPr>
            <a:r>
              <a:rPr sz="1350" spc="-10" dirty="0">
                <a:latin typeface="Calibri"/>
                <a:cs typeface="Calibri"/>
              </a:rPr>
              <a:t>travaillant</a:t>
            </a:r>
            <a:r>
              <a:rPr sz="1350" spc="-5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pour </a:t>
            </a:r>
            <a:r>
              <a:rPr sz="1350" spc="-290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cela.</a:t>
            </a:r>
            <a:endParaRPr sz="135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8607" y="2093976"/>
            <a:ext cx="1196340" cy="176326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682620" y="2104136"/>
            <a:ext cx="987425" cy="17348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6040" marR="10160" indent="-45720" algn="just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Estimations</a:t>
            </a:r>
            <a:r>
              <a:rPr sz="14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: </a:t>
            </a:r>
            <a:r>
              <a:rPr sz="1400" spc="-3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EN </a:t>
            </a:r>
            <a:r>
              <a:rPr sz="1400" spc="-10" dirty="0">
                <a:latin typeface="Calibri"/>
                <a:cs typeface="Calibri"/>
              </a:rPr>
              <a:t>CONSEIL 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CLASSE</a:t>
            </a:r>
            <a:endParaRPr sz="14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à </a:t>
            </a:r>
            <a:r>
              <a:rPr sz="1400" spc="-10" dirty="0">
                <a:latin typeface="Calibri"/>
                <a:cs typeface="Calibri"/>
              </a:rPr>
              <a:t>prendre 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c</a:t>
            </a:r>
            <a:r>
              <a:rPr sz="1400" spc="-5" dirty="0">
                <a:latin typeface="Calibri"/>
                <a:cs typeface="Calibri"/>
              </a:rPr>
              <a:t>on</a:t>
            </a:r>
            <a:r>
              <a:rPr sz="1400" spc="-10" dirty="0">
                <a:latin typeface="Calibri"/>
                <a:cs typeface="Calibri"/>
              </a:rPr>
              <a:t>n</a:t>
            </a:r>
            <a:r>
              <a:rPr sz="1400" dirty="0">
                <a:latin typeface="Calibri"/>
                <a:cs typeface="Calibri"/>
              </a:rPr>
              <a:t>ais</a:t>
            </a:r>
            <a:r>
              <a:rPr sz="1400" spc="5" dirty="0">
                <a:latin typeface="Calibri"/>
                <a:cs typeface="Calibri"/>
              </a:rPr>
              <a:t>s</a:t>
            </a:r>
            <a:r>
              <a:rPr sz="1400" dirty="0">
                <a:latin typeface="Calibri"/>
                <a:cs typeface="Calibri"/>
              </a:rPr>
              <a:t>a</a:t>
            </a:r>
            <a:r>
              <a:rPr sz="1400" spc="-10" dirty="0">
                <a:latin typeface="Calibri"/>
                <a:cs typeface="Calibri"/>
              </a:rPr>
              <a:t>nc</a:t>
            </a:r>
            <a:r>
              <a:rPr sz="1400" dirty="0">
                <a:latin typeface="Calibri"/>
                <a:cs typeface="Calibri"/>
              </a:rPr>
              <a:t>e  </a:t>
            </a:r>
            <a:r>
              <a:rPr sz="1400" spc="-10" dirty="0">
                <a:latin typeface="Calibri"/>
                <a:cs typeface="Calibri"/>
              </a:rPr>
              <a:t>durant </a:t>
            </a:r>
            <a:r>
              <a:rPr sz="1400" dirty="0">
                <a:latin typeface="Calibri"/>
                <a:cs typeface="Calibri"/>
              </a:rPr>
              <a:t>les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congés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de</a:t>
            </a:r>
            <a:endParaRPr sz="14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  <a:spcBef>
                <a:spcPts val="10"/>
              </a:spcBef>
            </a:pPr>
            <a:r>
              <a:rPr sz="1400" spc="-10" dirty="0">
                <a:latin typeface="Calibri"/>
                <a:cs typeface="Calibri"/>
              </a:rPr>
              <a:t>février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22164" y="2031492"/>
            <a:ext cx="1194815" cy="319430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203697" y="2040712"/>
            <a:ext cx="1032510" cy="30162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solidFill>
                  <a:srgbClr val="FF0000"/>
                </a:solidFill>
                <a:latin typeface="Calibri"/>
                <a:cs typeface="Calibri"/>
              </a:rPr>
              <a:t>Vœux</a:t>
            </a:r>
            <a:endParaRPr sz="1400">
              <a:latin typeface="Calibri"/>
              <a:cs typeface="Calibri"/>
            </a:endParaRPr>
          </a:p>
          <a:p>
            <a:pPr marL="1270" algn="ctr">
              <a:lnSpc>
                <a:spcPct val="100000"/>
              </a:lnSpc>
              <a:spcBef>
                <a:spcPts val="15"/>
              </a:spcBef>
            </a:pPr>
            <a:r>
              <a:rPr sz="1400" b="1" spc="-10" dirty="0">
                <a:solidFill>
                  <a:srgbClr val="FF0000"/>
                </a:solidFill>
                <a:latin typeface="Calibri"/>
                <a:cs typeface="Calibri"/>
              </a:rPr>
              <a:t>d’orientation</a:t>
            </a:r>
            <a:endParaRPr sz="1400">
              <a:latin typeface="Calibri"/>
              <a:cs typeface="Calibri"/>
            </a:endParaRPr>
          </a:p>
          <a:p>
            <a:pPr marL="12700" marR="5080" indent="635" algn="ctr">
              <a:lnSpc>
                <a:spcPct val="99800"/>
              </a:lnSpc>
              <a:spcBef>
                <a:spcPts val="40"/>
              </a:spcBef>
            </a:pPr>
            <a:r>
              <a:rPr sz="1400" dirty="0">
                <a:latin typeface="Arial MT"/>
                <a:cs typeface="Arial MT"/>
              </a:rPr>
              <a:t>Sur la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dernière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partie du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mois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mai,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élèves et </a:t>
            </a:r>
            <a:r>
              <a:rPr sz="1400" dirty="0">
                <a:latin typeface="Arial MT"/>
                <a:cs typeface="Arial MT"/>
              </a:rPr>
              <a:t> parents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formulent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leurs </a:t>
            </a:r>
            <a:r>
              <a:rPr sz="1400" spc="-10" dirty="0">
                <a:latin typeface="Arial MT"/>
                <a:cs typeface="Arial MT"/>
              </a:rPr>
              <a:t>vœux </a:t>
            </a:r>
            <a:r>
              <a:rPr sz="1400" spc="-5" dirty="0">
                <a:latin typeface="Arial MT"/>
                <a:cs typeface="Arial MT"/>
              </a:rPr>
              <a:t> d’orientation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parmi </a:t>
            </a:r>
            <a:r>
              <a:rPr sz="1400" dirty="0">
                <a:latin typeface="Arial MT"/>
                <a:cs typeface="Arial MT"/>
              </a:rPr>
              <a:t>les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voies </a:t>
            </a:r>
            <a:r>
              <a:rPr sz="1400" dirty="0">
                <a:latin typeface="Arial MT"/>
                <a:cs typeface="Arial MT"/>
              </a:rPr>
              <a:t> proposées.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179064" y="1825751"/>
            <a:ext cx="4102735" cy="1880870"/>
            <a:chOff x="3179064" y="1825751"/>
            <a:chExt cx="4102735" cy="1880870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79064" y="1871471"/>
              <a:ext cx="135636" cy="17830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20840" y="1825751"/>
              <a:ext cx="135635" cy="1783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31279" y="2069591"/>
              <a:ext cx="850392" cy="163677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6494145" y="2079751"/>
            <a:ext cx="725805" cy="1522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2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1400" b="1" dirty="0">
                <a:solidFill>
                  <a:srgbClr val="FF0000"/>
                </a:solidFill>
                <a:latin typeface="Calibri"/>
                <a:cs typeface="Calibri"/>
              </a:rPr>
              <a:t>é</a:t>
            </a: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ci</a:t>
            </a:r>
            <a:r>
              <a:rPr sz="1400" b="1" spc="5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1400" b="1" dirty="0">
                <a:solidFill>
                  <a:srgbClr val="FF0000"/>
                </a:solidFill>
                <a:latin typeface="Calibri"/>
                <a:cs typeface="Calibri"/>
              </a:rPr>
              <a:t>ions  </a:t>
            </a:r>
            <a:r>
              <a:rPr sz="1200" b="1" dirty="0">
                <a:latin typeface="Calibri"/>
                <a:cs typeface="Calibri"/>
              </a:rPr>
              <a:t>à</a:t>
            </a:r>
            <a:r>
              <a:rPr sz="1200" b="1" spc="27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l’issue 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du </a:t>
            </a:r>
            <a:r>
              <a:rPr sz="1200" b="1" spc="-5" dirty="0">
                <a:latin typeface="Calibri"/>
                <a:cs typeface="Calibri"/>
              </a:rPr>
              <a:t>conseil </a:t>
            </a:r>
            <a:r>
              <a:rPr sz="1200" b="1" dirty="0">
                <a:latin typeface="Calibri"/>
                <a:cs typeface="Calibri"/>
              </a:rPr>
              <a:t> de</a:t>
            </a:r>
            <a:r>
              <a:rPr sz="1200" b="1" spc="27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classe </a:t>
            </a:r>
            <a:r>
              <a:rPr sz="1200" b="1" dirty="0">
                <a:latin typeface="Calibri"/>
                <a:cs typeface="Calibri"/>
              </a:rPr>
              <a:t> la </a:t>
            </a:r>
            <a:r>
              <a:rPr sz="1200" b="1" spc="-5" dirty="0">
                <a:latin typeface="Calibri"/>
                <a:cs typeface="Calibri"/>
              </a:rPr>
              <a:t>décision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spc="-15" dirty="0">
                <a:latin typeface="Calibri"/>
                <a:cs typeface="Calibri"/>
              </a:rPr>
              <a:t>d’orientati 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on </a:t>
            </a:r>
            <a:r>
              <a:rPr sz="1200" b="1" spc="-10" dirty="0">
                <a:latin typeface="Calibri"/>
                <a:cs typeface="Calibri"/>
              </a:rPr>
              <a:t>est 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arrêtée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78852" y="2106167"/>
            <a:ext cx="1108075" cy="194056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26034" rIns="0" bIns="0" rtlCol="0">
            <a:spAutoFit/>
          </a:bodyPr>
          <a:lstStyle/>
          <a:p>
            <a:pPr marL="165735" marR="156210" indent="210185">
              <a:lnSpc>
                <a:spcPct val="100000"/>
              </a:lnSpc>
              <a:spcBef>
                <a:spcPts val="204"/>
              </a:spcBef>
            </a:pPr>
            <a:r>
              <a:rPr sz="1200" spc="-10" dirty="0">
                <a:solidFill>
                  <a:srgbClr val="FF0000"/>
                </a:solidFill>
                <a:latin typeface="Calibri"/>
                <a:cs typeface="Calibri"/>
              </a:rPr>
              <a:t>Vœux </a:t>
            </a:r>
            <a:r>
              <a:rPr sz="12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1200" spc="-85" dirty="0">
                <a:solidFill>
                  <a:srgbClr val="FF0000"/>
                </a:solidFill>
                <a:latin typeface="Calibri"/>
                <a:cs typeface="Calibri"/>
              </a:rPr>
              <a:t>’</a:t>
            </a:r>
            <a:r>
              <a:rPr sz="1200" spc="-1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10" dirty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1200" spc="-20" dirty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1200" dirty="0">
                <a:solidFill>
                  <a:srgbClr val="FF0000"/>
                </a:solidFill>
                <a:latin typeface="Calibri"/>
                <a:cs typeface="Calibri"/>
              </a:rPr>
              <a:t>ec</a:t>
            </a:r>
            <a:r>
              <a:rPr sz="1200" spc="-1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spc="-1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spc="-1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0000"/>
                </a:solidFill>
                <a:latin typeface="Calibri"/>
                <a:cs typeface="Calibri"/>
              </a:rPr>
              <a:t>ion</a:t>
            </a:r>
            <a:endParaRPr sz="1200">
              <a:latin typeface="Calibri"/>
              <a:cs typeface="Calibri"/>
            </a:endParaRPr>
          </a:p>
          <a:p>
            <a:pPr marL="336550">
              <a:lnSpc>
                <a:spcPct val="100000"/>
              </a:lnSpc>
            </a:pP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lorsque</a:t>
            </a:r>
            <a:endParaRPr sz="1100">
              <a:latin typeface="Calibri"/>
              <a:cs typeface="Calibri"/>
            </a:endParaRPr>
          </a:p>
          <a:p>
            <a:pPr marL="88265" marR="80010" algn="ctr">
              <a:lnSpc>
                <a:spcPct val="100000"/>
              </a:lnSpc>
            </a:pP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l’orientation</a:t>
            </a:r>
            <a:r>
              <a:rPr sz="11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est </a:t>
            </a:r>
            <a:r>
              <a:rPr sz="1100" b="1" spc="-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connue,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il </a:t>
            </a: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faut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 choisir le lieu </a:t>
            </a:r>
            <a:r>
              <a:rPr sz="11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(lycée) </a:t>
            </a: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dans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lequel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l’élève </a:t>
            </a:r>
            <a:r>
              <a:rPr sz="11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souhaite</a:t>
            </a:r>
            <a:r>
              <a:rPr sz="11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être</a:t>
            </a:r>
            <a:endParaRPr sz="1100">
              <a:latin typeface="Calibri"/>
              <a:cs typeface="Calibri"/>
            </a:endParaRPr>
          </a:p>
          <a:p>
            <a:pPr marL="1270" algn="ctr">
              <a:lnSpc>
                <a:spcPct val="100000"/>
              </a:lnSpc>
              <a:spcBef>
                <a:spcPts val="15"/>
              </a:spcBef>
            </a:pPr>
            <a:r>
              <a:rPr sz="1100" b="1" spc="-5" dirty="0">
                <a:solidFill>
                  <a:srgbClr val="FFFFFF"/>
                </a:solidFill>
                <a:latin typeface="Calibri"/>
                <a:cs typeface="Calibri"/>
              </a:rPr>
              <a:t>scolarisé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758184" y="1825751"/>
            <a:ext cx="2042160" cy="2455545"/>
            <a:chOff x="3758184" y="1825751"/>
            <a:chExt cx="2042160" cy="2455545"/>
          </a:xfrm>
        </p:grpSpPr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64708" y="1825751"/>
              <a:ext cx="135636" cy="17830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03825" y="2061959"/>
              <a:ext cx="1033454" cy="221896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58184" y="2031491"/>
              <a:ext cx="1173480" cy="221589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42004" y="2077211"/>
              <a:ext cx="961644" cy="2147316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407920" y="1048511"/>
            <a:ext cx="942340" cy="300355"/>
          </a:xfrm>
          <a:prstGeom prst="rect">
            <a:avLst/>
          </a:prstGeom>
          <a:solidFill>
            <a:srgbClr val="FF8D94"/>
          </a:solidFill>
        </p:spPr>
        <p:txBody>
          <a:bodyPr vert="horz" wrap="square" lIns="0" tIns="4127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25"/>
              </a:spcBef>
            </a:pPr>
            <a:r>
              <a:rPr sz="1350" spc="-5" dirty="0">
                <a:latin typeface="Arial MT"/>
                <a:cs typeface="Arial MT"/>
              </a:rPr>
              <a:t>Février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40880" y="1060703"/>
            <a:ext cx="635635" cy="300355"/>
          </a:xfrm>
          <a:prstGeom prst="rect">
            <a:avLst/>
          </a:prstGeom>
          <a:solidFill>
            <a:srgbClr val="FF8D94"/>
          </a:solidFill>
        </p:spPr>
        <p:txBody>
          <a:bodyPr vert="horz" wrap="square" lIns="0" tIns="4000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15"/>
              </a:spcBef>
            </a:pPr>
            <a:r>
              <a:rPr sz="1350" dirty="0">
                <a:latin typeface="Arial MT"/>
                <a:cs typeface="Arial MT"/>
              </a:rPr>
              <a:t>Juin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81828" y="1074419"/>
            <a:ext cx="635635" cy="300355"/>
          </a:xfrm>
          <a:prstGeom prst="rect">
            <a:avLst/>
          </a:prstGeom>
          <a:solidFill>
            <a:srgbClr val="FF8D94"/>
          </a:solidFill>
        </p:spPr>
        <p:txBody>
          <a:bodyPr vert="horz" wrap="square" lIns="0" tIns="4127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25"/>
              </a:spcBef>
            </a:pPr>
            <a:r>
              <a:rPr sz="1350" spc="-5" dirty="0">
                <a:latin typeface="Arial MT"/>
                <a:cs typeface="Arial MT"/>
              </a:rPr>
              <a:t>Mai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14400" y="1031747"/>
            <a:ext cx="942340" cy="300355"/>
          </a:xfrm>
          <a:prstGeom prst="rect">
            <a:avLst/>
          </a:prstGeom>
          <a:solidFill>
            <a:srgbClr val="FF8D94"/>
          </a:solidFill>
        </p:spPr>
        <p:txBody>
          <a:bodyPr vert="horz" wrap="square" lIns="0" tIns="4064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20"/>
              </a:spcBef>
            </a:pPr>
            <a:r>
              <a:rPr sz="1350" spc="-5" dirty="0">
                <a:latin typeface="Arial MT"/>
                <a:cs typeface="Arial MT"/>
              </a:rPr>
              <a:t>Janvier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81044" y="1045463"/>
            <a:ext cx="1219200" cy="300355"/>
          </a:xfrm>
          <a:prstGeom prst="rect">
            <a:avLst/>
          </a:prstGeom>
          <a:solidFill>
            <a:srgbClr val="FF8D94"/>
          </a:solidFill>
        </p:spPr>
        <p:txBody>
          <a:bodyPr vert="horz" wrap="square" lIns="0" tIns="40640" rIns="0" bIns="0" rtlCol="0">
            <a:spAutoFit/>
          </a:bodyPr>
          <a:lstStyle/>
          <a:p>
            <a:pPr marL="238125">
              <a:lnSpc>
                <a:spcPct val="100000"/>
              </a:lnSpc>
              <a:spcBef>
                <a:spcPts val="320"/>
              </a:spcBef>
            </a:pPr>
            <a:r>
              <a:rPr sz="1350" spc="-5" dirty="0">
                <a:latin typeface="Arial MT"/>
                <a:cs typeface="Arial MT"/>
              </a:rPr>
              <a:t>Mars/avril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42003" y="2077211"/>
            <a:ext cx="962025" cy="2147570"/>
          </a:xfrm>
          <a:prstGeom prst="rect">
            <a:avLst/>
          </a:prstGeom>
          <a:ln w="9525">
            <a:solidFill>
              <a:srgbClr val="E94F2C"/>
            </a:solidFill>
          </a:ln>
        </p:spPr>
        <p:txBody>
          <a:bodyPr vert="horz" wrap="square" lIns="0" tIns="22225" rIns="0" bIns="0" rtlCol="0">
            <a:spAutoFit/>
          </a:bodyPr>
          <a:lstStyle/>
          <a:p>
            <a:pPr marL="81280" marR="73025" indent="635" algn="ctr">
              <a:lnSpc>
                <a:spcPct val="100099"/>
              </a:lnSpc>
              <a:spcBef>
                <a:spcPts val="175"/>
              </a:spcBef>
            </a:pPr>
            <a:r>
              <a:rPr sz="1600" spc="-40" dirty="0">
                <a:solidFill>
                  <a:srgbClr val="FFFFFF"/>
                </a:solidFill>
                <a:latin typeface="Calibri"/>
                <a:cs typeface="Calibri"/>
              </a:rPr>
              <a:t>L’élève </a:t>
            </a:r>
            <a:r>
              <a:rPr sz="16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fait de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son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 mieux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pour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 am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é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-4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er 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tous ses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résultats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470025" y="1833372"/>
            <a:ext cx="6945630" cy="4918075"/>
            <a:chOff x="1470025" y="1833372"/>
            <a:chExt cx="6945630" cy="4918075"/>
          </a:xfrm>
        </p:grpSpPr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47772" y="4120895"/>
              <a:ext cx="1051560" cy="221132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35467" y="1833372"/>
              <a:ext cx="135635" cy="17830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255007" y="1853184"/>
              <a:ext cx="135636" cy="178307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470025" y="3851528"/>
              <a:ext cx="2186305" cy="1394460"/>
            </a:xfrm>
            <a:custGeom>
              <a:avLst/>
              <a:gdLst/>
              <a:ahLst/>
              <a:cxnLst/>
              <a:rect l="l" t="t" r="r" b="b"/>
              <a:pathLst>
                <a:path w="2186304" h="1394460">
                  <a:moveTo>
                    <a:pt x="1409065" y="1375791"/>
                  </a:moveTo>
                  <a:lnTo>
                    <a:pt x="1397203" y="1363980"/>
                  </a:lnTo>
                  <a:lnTo>
                    <a:pt x="1318514" y="1285621"/>
                  </a:lnTo>
                  <a:lnTo>
                    <a:pt x="1306563" y="1321828"/>
                  </a:lnTo>
                  <a:lnTo>
                    <a:pt x="11938" y="893699"/>
                  </a:lnTo>
                  <a:lnTo>
                    <a:pt x="0" y="929767"/>
                  </a:lnTo>
                  <a:lnTo>
                    <a:pt x="1294625" y="1358023"/>
                  </a:lnTo>
                  <a:lnTo>
                    <a:pt x="1282700" y="1394206"/>
                  </a:lnTo>
                  <a:lnTo>
                    <a:pt x="1409065" y="1375791"/>
                  </a:lnTo>
                  <a:close/>
                </a:path>
                <a:path w="2186304" h="1394460">
                  <a:moveTo>
                    <a:pt x="2185924" y="1175766"/>
                  </a:moveTo>
                  <a:lnTo>
                    <a:pt x="2150046" y="1188593"/>
                  </a:lnTo>
                  <a:lnTo>
                    <a:pt x="1724660" y="0"/>
                  </a:lnTo>
                  <a:lnTo>
                    <a:pt x="1688846" y="12954"/>
                  </a:lnTo>
                  <a:lnTo>
                    <a:pt x="2114105" y="1201432"/>
                  </a:lnTo>
                  <a:lnTo>
                    <a:pt x="2078228" y="1214247"/>
                  </a:lnTo>
                  <a:lnTo>
                    <a:pt x="2170557" y="1302639"/>
                  </a:lnTo>
                  <a:lnTo>
                    <a:pt x="2180640" y="1219327"/>
                  </a:lnTo>
                  <a:lnTo>
                    <a:pt x="2185924" y="1175766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98208" y="4148326"/>
              <a:ext cx="1237488" cy="2602992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6047232" y="2623692"/>
              <a:ext cx="1429385" cy="2827020"/>
            </a:xfrm>
            <a:custGeom>
              <a:avLst/>
              <a:gdLst/>
              <a:ahLst/>
              <a:cxnLst/>
              <a:rect l="l" t="t" r="r" b="b"/>
              <a:pathLst>
                <a:path w="1429384" h="2827020">
                  <a:moveTo>
                    <a:pt x="1189609" y="2622169"/>
                  </a:moveTo>
                  <a:lnTo>
                    <a:pt x="1154607" y="2637053"/>
                  </a:lnTo>
                  <a:lnTo>
                    <a:pt x="35052" y="0"/>
                  </a:lnTo>
                  <a:lnTo>
                    <a:pt x="0" y="14986"/>
                  </a:lnTo>
                  <a:lnTo>
                    <a:pt x="1119530" y="2651963"/>
                  </a:lnTo>
                  <a:lnTo>
                    <a:pt x="1084453" y="2666873"/>
                  </a:lnTo>
                  <a:lnTo>
                    <a:pt x="1181735" y="2749677"/>
                  </a:lnTo>
                  <a:lnTo>
                    <a:pt x="1186675" y="2669540"/>
                  </a:lnTo>
                  <a:lnTo>
                    <a:pt x="1189609" y="2622169"/>
                  </a:lnTo>
                  <a:close/>
                </a:path>
                <a:path w="1429384" h="2827020">
                  <a:moveTo>
                    <a:pt x="1429004" y="2702052"/>
                  </a:moveTo>
                  <a:lnTo>
                    <a:pt x="1392110" y="2711272"/>
                  </a:lnTo>
                  <a:lnTo>
                    <a:pt x="991616" y="1110869"/>
                  </a:lnTo>
                  <a:lnTo>
                    <a:pt x="954532" y="1120013"/>
                  </a:lnTo>
                  <a:lnTo>
                    <a:pt x="1355153" y="2720505"/>
                  </a:lnTo>
                  <a:lnTo>
                    <a:pt x="1318133" y="2729738"/>
                  </a:lnTo>
                  <a:lnTo>
                    <a:pt x="1401318" y="2826766"/>
                  </a:lnTo>
                  <a:lnTo>
                    <a:pt x="1420787" y="2739009"/>
                  </a:lnTo>
                  <a:lnTo>
                    <a:pt x="1429004" y="2702052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784338" y="4052442"/>
              <a:ext cx="631190" cy="1753235"/>
            </a:xfrm>
            <a:custGeom>
              <a:avLst/>
              <a:gdLst/>
              <a:ahLst/>
              <a:cxnLst/>
              <a:rect l="l" t="t" r="r" b="b"/>
              <a:pathLst>
                <a:path w="631190" h="1753235">
                  <a:moveTo>
                    <a:pt x="0" y="1563217"/>
                  </a:moveTo>
                  <a:lnTo>
                    <a:pt x="27685" y="1752892"/>
                  </a:lnTo>
                  <a:lnTo>
                    <a:pt x="153658" y="1626196"/>
                  </a:lnTo>
                  <a:lnTo>
                    <a:pt x="99567" y="1626196"/>
                  </a:lnTo>
                  <a:lnTo>
                    <a:pt x="45338" y="1608277"/>
                  </a:lnTo>
                  <a:lnTo>
                    <a:pt x="54299" y="1581150"/>
                  </a:lnTo>
                  <a:lnTo>
                    <a:pt x="0" y="1563217"/>
                  </a:lnTo>
                  <a:close/>
                </a:path>
                <a:path w="631190" h="1753235">
                  <a:moveTo>
                    <a:pt x="54299" y="1581150"/>
                  </a:moveTo>
                  <a:lnTo>
                    <a:pt x="45338" y="1608277"/>
                  </a:lnTo>
                  <a:lnTo>
                    <a:pt x="99567" y="1626196"/>
                  </a:lnTo>
                  <a:lnTo>
                    <a:pt x="108533" y="1599062"/>
                  </a:lnTo>
                  <a:lnTo>
                    <a:pt x="54299" y="1581150"/>
                  </a:lnTo>
                  <a:close/>
                </a:path>
                <a:path w="631190" h="1753235">
                  <a:moveTo>
                    <a:pt x="108533" y="1599062"/>
                  </a:moveTo>
                  <a:lnTo>
                    <a:pt x="99567" y="1626196"/>
                  </a:lnTo>
                  <a:lnTo>
                    <a:pt x="153658" y="1626196"/>
                  </a:lnTo>
                  <a:lnTo>
                    <a:pt x="162813" y="1616989"/>
                  </a:lnTo>
                  <a:lnTo>
                    <a:pt x="108533" y="1599062"/>
                  </a:lnTo>
                  <a:close/>
                </a:path>
                <a:path w="631190" h="1753235">
                  <a:moveTo>
                    <a:pt x="576579" y="0"/>
                  </a:moveTo>
                  <a:lnTo>
                    <a:pt x="54299" y="1581150"/>
                  </a:lnTo>
                  <a:lnTo>
                    <a:pt x="108533" y="1599062"/>
                  </a:lnTo>
                  <a:lnTo>
                    <a:pt x="630935" y="18033"/>
                  </a:lnTo>
                  <a:lnTo>
                    <a:pt x="576579" y="0"/>
                  </a:lnTo>
                  <a:close/>
                </a:path>
              </a:pathLst>
            </a:custGeom>
            <a:solidFill>
              <a:srgbClr val="FF53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988872" y="6529831"/>
            <a:ext cx="74606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Tout</a:t>
            </a:r>
            <a:r>
              <a:rPr sz="11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au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long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 de la</a:t>
            </a:r>
            <a:r>
              <a:rPr sz="11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période, 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les</a:t>
            </a:r>
            <a:r>
              <a:rPr sz="11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dates</a:t>
            </a:r>
            <a:r>
              <a:rPr sz="11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d’échéances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 précises</a:t>
            </a:r>
            <a:r>
              <a:rPr sz="11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seront</a:t>
            </a:r>
            <a:r>
              <a:rPr sz="11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communiquées</a:t>
            </a:r>
            <a:r>
              <a:rPr sz="11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aux</a:t>
            </a:r>
            <a:r>
              <a:rPr sz="11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familles</a:t>
            </a:r>
            <a:r>
              <a:rPr sz="11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par</a:t>
            </a:r>
            <a:r>
              <a:rPr sz="11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envoi</a:t>
            </a:r>
            <a:r>
              <a:rPr sz="1100"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srgbClr val="FF0000"/>
                </a:solidFill>
                <a:latin typeface="Arial"/>
                <a:cs typeface="Arial"/>
              </a:rPr>
              <a:t>de</a:t>
            </a:r>
            <a:r>
              <a:rPr sz="1100" b="1" spc="-5" dirty="0">
                <a:solidFill>
                  <a:srgbClr val="FF0000"/>
                </a:solidFill>
                <a:latin typeface="Arial"/>
                <a:cs typeface="Arial"/>
              </a:rPr>
              <a:t> mail</a:t>
            </a:r>
            <a:endParaRPr sz="11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543050" y="2106929"/>
            <a:ext cx="989330" cy="1170940"/>
          </a:xfrm>
          <a:prstGeom prst="rect">
            <a:avLst/>
          </a:prstGeom>
          <a:ln w="25400">
            <a:solidFill>
              <a:srgbClr val="EA5333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92710" marR="84455" algn="ctr">
              <a:lnSpc>
                <a:spcPct val="100000"/>
              </a:lnSpc>
              <a:spcBef>
                <a:spcPts val="315"/>
              </a:spcBef>
            </a:pPr>
            <a:r>
              <a:rPr sz="1400" dirty="0">
                <a:latin typeface="Arial MT"/>
                <a:cs typeface="Arial MT"/>
              </a:rPr>
              <a:t>Entretiens  </a:t>
            </a:r>
            <a:r>
              <a:rPr sz="1400" spc="-5" dirty="0">
                <a:latin typeface="Arial MT"/>
                <a:cs typeface="Arial MT"/>
              </a:rPr>
              <a:t>de 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concertati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ons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actives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1225" y="3232530"/>
            <a:ext cx="4471670" cy="132905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marR="5080">
              <a:lnSpc>
                <a:spcPts val="4860"/>
              </a:lnSpc>
              <a:spcBef>
                <a:spcPts val="710"/>
              </a:spcBef>
            </a:pPr>
            <a:r>
              <a:rPr sz="4500" b="1" dirty="0">
                <a:latin typeface="Arial"/>
                <a:cs typeface="Arial"/>
              </a:rPr>
              <a:t>Choisir</a:t>
            </a:r>
            <a:r>
              <a:rPr sz="4500" b="1" spc="-5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une</a:t>
            </a:r>
            <a:r>
              <a:rPr sz="4500" b="1" spc="-5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voie </a:t>
            </a:r>
            <a:r>
              <a:rPr sz="4500" b="1" spc="-124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d’orientation</a:t>
            </a:r>
            <a:endParaRPr sz="4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1225" y="4571745"/>
            <a:ext cx="72866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La</a:t>
            </a:r>
            <a:r>
              <a:rPr sz="1800" spc="-1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première</a:t>
            </a:r>
            <a:r>
              <a:rPr sz="1800" spc="2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étape</a:t>
            </a:r>
            <a:r>
              <a:rPr sz="1800" spc="-1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consiste</a:t>
            </a:r>
            <a:r>
              <a:rPr sz="1800" spc="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à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 faire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un</a:t>
            </a:r>
            <a:r>
              <a:rPr sz="1800" spc="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choix parmi</a:t>
            </a:r>
            <a:r>
              <a:rPr sz="1800" spc="1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les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voies</a:t>
            </a:r>
            <a:r>
              <a:rPr sz="1800" spc="1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d’orientation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888888"/>
                </a:solidFill>
                <a:latin typeface="Arial MT"/>
                <a:cs typeface="Arial MT"/>
              </a:rPr>
              <a:t>proposées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315" y="454567"/>
            <a:ext cx="2457766" cy="194685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47268" y="2852166"/>
            <a:ext cx="7432040" cy="5213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50" b="1" dirty="0">
                <a:solidFill>
                  <a:srgbClr val="005595"/>
                </a:solidFill>
                <a:latin typeface="Arial"/>
                <a:cs typeface="Arial"/>
              </a:rPr>
              <a:t>LE</a:t>
            </a:r>
            <a:r>
              <a:rPr sz="3250" b="1" spc="-10" dirty="0">
                <a:solidFill>
                  <a:srgbClr val="005595"/>
                </a:solidFill>
                <a:latin typeface="Arial"/>
                <a:cs typeface="Arial"/>
              </a:rPr>
              <a:t> SERVICE</a:t>
            </a:r>
            <a:r>
              <a:rPr sz="3250" b="1" spc="-5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3250" b="1" dirty="0">
                <a:solidFill>
                  <a:srgbClr val="005595"/>
                </a:solidFill>
                <a:latin typeface="Arial"/>
                <a:cs typeface="Arial"/>
              </a:rPr>
              <a:t>EN</a:t>
            </a:r>
            <a:r>
              <a:rPr sz="3250" b="1" spc="-5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3250" b="1" dirty="0">
                <a:solidFill>
                  <a:srgbClr val="005595"/>
                </a:solidFill>
                <a:latin typeface="Arial"/>
                <a:cs typeface="Arial"/>
              </a:rPr>
              <a:t>LIGNE</a:t>
            </a:r>
            <a:r>
              <a:rPr sz="3250" b="1" spc="-3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3250" b="1" spc="-45" dirty="0">
                <a:solidFill>
                  <a:srgbClr val="005595"/>
                </a:solidFill>
                <a:latin typeface="Arial"/>
                <a:cs typeface="Arial"/>
              </a:rPr>
              <a:t>ORIENTATION</a:t>
            </a:r>
            <a:endParaRPr sz="32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68" y="3859784"/>
            <a:ext cx="849820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  <a:tabLst>
                <a:tab pos="838200" algn="l"/>
                <a:tab pos="1223645" algn="l"/>
                <a:tab pos="2540635" algn="l"/>
                <a:tab pos="2927985" algn="l"/>
                <a:tab pos="4164329" algn="l"/>
                <a:tab pos="4766310" algn="l"/>
                <a:tab pos="5782945" algn="l"/>
                <a:tab pos="6759575" algn="l"/>
              </a:tabLst>
            </a:pP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Les	4	é</a:t>
            </a:r>
            <a:r>
              <a:rPr sz="2800" b="1" spc="10" dirty="0">
                <a:solidFill>
                  <a:srgbClr val="005595"/>
                </a:solidFill>
                <a:latin typeface="Arial"/>
                <a:cs typeface="Arial"/>
              </a:rPr>
              <a:t>t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apes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à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sui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v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re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e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n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ligne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pour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	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d</a:t>
            </a:r>
            <a:r>
              <a:rPr sz="2800" b="1" spc="5" dirty="0">
                <a:solidFill>
                  <a:srgbClr val="005595"/>
                </a:solidFill>
                <a:latin typeface="Arial"/>
                <a:cs typeface="Arial"/>
              </a:rPr>
              <a:t>e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ma</a:t>
            </a:r>
            <a:r>
              <a:rPr sz="2800" b="1" dirty="0">
                <a:solidFill>
                  <a:srgbClr val="005595"/>
                </a:solidFill>
                <a:latin typeface="Arial"/>
                <a:cs typeface="Arial"/>
              </a:rPr>
              <a:t>n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der  </a:t>
            </a:r>
            <a:r>
              <a:rPr sz="2800" b="1" spc="-10" dirty="0">
                <a:solidFill>
                  <a:srgbClr val="005595"/>
                </a:solidFill>
                <a:latin typeface="Arial"/>
                <a:cs typeface="Arial"/>
              </a:rPr>
              <a:t>une</a:t>
            </a:r>
            <a:r>
              <a:rPr sz="2800" b="1" spc="2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voie</a:t>
            </a:r>
            <a:r>
              <a:rPr sz="2800" b="1" spc="1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d’orientation</a:t>
            </a:r>
            <a:r>
              <a:rPr sz="2800" b="1" spc="4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après</a:t>
            </a:r>
            <a:r>
              <a:rPr sz="2800" b="1" spc="10" dirty="0">
                <a:solidFill>
                  <a:srgbClr val="005595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5595"/>
                </a:solidFill>
                <a:latin typeface="Arial"/>
                <a:cs typeface="Arial"/>
              </a:rPr>
              <a:t>la</a:t>
            </a:r>
            <a:r>
              <a:rPr sz="2800" b="1" spc="5" dirty="0">
                <a:solidFill>
                  <a:srgbClr val="005595"/>
                </a:solidFill>
                <a:latin typeface="Arial"/>
                <a:cs typeface="Arial"/>
              </a:rPr>
              <a:t> 3</a:t>
            </a:r>
            <a:r>
              <a:rPr sz="2775" b="1" spc="7" baseline="25525" dirty="0">
                <a:solidFill>
                  <a:srgbClr val="005595"/>
                </a:solidFill>
                <a:latin typeface="Arial"/>
                <a:cs typeface="Arial"/>
              </a:rPr>
              <a:t>e</a:t>
            </a:r>
            <a:endParaRPr sz="2775" baseline="2552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" y="981455"/>
            <a:ext cx="9128760" cy="5507990"/>
          </a:xfrm>
          <a:custGeom>
            <a:avLst/>
            <a:gdLst/>
            <a:ahLst/>
            <a:cxnLst/>
            <a:rect l="l" t="t" r="r" b="b"/>
            <a:pathLst>
              <a:path w="9128760" h="5507990">
                <a:moveTo>
                  <a:pt x="0" y="5507736"/>
                </a:moveTo>
                <a:lnTo>
                  <a:pt x="9128759" y="5507736"/>
                </a:lnTo>
                <a:lnTo>
                  <a:pt x="9128760" y="0"/>
                </a:lnTo>
                <a:lnTo>
                  <a:pt x="0" y="0"/>
                </a:lnTo>
                <a:lnTo>
                  <a:pt x="0" y="5507736"/>
                </a:lnTo>
                <a:close/>
              </a:path>
            </a:pathLst>
          </a:custGeom>
          <a:solidFill>
            <a:srgbClr val="005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894" y="2465324"/>
            <a:ext cx="86004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1.</a:t>
            </a:r>
            <a:r>
              <a:rPr sz="3200" spc="20" dirty="0"/>
              <a:t> </a:t>
            </a:r>
            <a:r>
              <a:rPr sz="3200" dirty="0"/>
              <a:t>Connexion</a:t>
            </a:r>
            <a:r>
              <a:rPr sz="3200" spc="-45" dirty="0"/>
              <a:t> </a:t>
            </a:r>
            <a:r>
              <a:rPr sz="3200" dirty="0"/>
              <a:t>au</a:t>
            </a:r>
            <a:r>
              <a:rPr sz="3200" spc="-30" dirty="0"/>
              <a:t> </a:t>
            </a:r>
            <a:r>
              <a:rPr sz="3200" spc="-5" dirty="0"/>
              <a:t>service </a:t>
            </a:r>
            <a:r>
              <a:rPr sz="3200" spc="-10" dirty="0"/>
              <a:t>en</a:t>
            </a:r>
            <a:r>
              <a:rPr sz="3200" spc="-20" dirty="0"/>
              <a:t> </a:t>
            </a:r>
            <a:r>
              <a:rPr sz="3200" dirty="0"/>
              <a:t>ligne</a:t>
            </a:r>
            <a:r>
              <a:rPr sz="3200" spc="-35" dirty="0"/>
              <a:t> </a:t>
            </a:r>
            <a:r>
              <a:rPr sz="3200" dirty="0"/>
              <a:t>Orientation</a:t>
            </a:r>
            <a:endParaRPr sz="32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4894" y="3445509"/>
            <a:ext cx="862393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3952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Compatible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avec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tous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types</a:t>
            </a:r>
            <a:r>
              <a:rPr sz="2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supports,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tablettes, </a:t>
            </a:r>
            <a:r>
              <a:rPr sz="2400" b="1" spc="-6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smartphones,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ordinateurs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Accès</a:t>
            </a:r>
            <a:r>
              <a:rPr sz="2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avec</a:t>
            </a:r>
            <a:r>
              <a:rPr sz="24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l’adresse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unique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teleservices.education.gouv.fr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2738" y="765809"/>
            <a:ext cx="7127875" cy="0"/>
          </a:xfrm>
          <a:custGeom>
            <a:avLst/>
            <a:gdLst/>
            <a:ahLst/>
            <a:cxnLst/>
            <a:rect l="l" t="t" r="r" b="b"/>
            <a:pathLst>
              <a:path w="7127875">
                <a:moveTo>
                  <a:pt x="7127748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33575" y="338708"/>
            <a:ext cx="51066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5595"/>
                </a:solidFill>
              </a:rPr>
              <a:t>Connexion</a:t>
            </a:r>
            <a:r>
              <a:rPr sz="2000" spc="-3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au</a:t>
            </a:r>
            <a:r>
              <a:rPr sz="2000" spc="-5" dirty="0">
                <a:solidFill>
                  <a:srgbClr val="005595"/>
                </a:solidFill>
              </a:rPr>
              <a:t> service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en</a:t>
            </a:r>
            <a:r>
              <a:rPr sz="2000" spc="-2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ligne</a:t>
            </a:r>
            <a:r>
              <a:rPr sz="2000" spc="-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430174" y="1146174"/>
            <a:ext cx="8395335" cy="1146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3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compte</a:t>
            </a:r>
            <a:r>
              <a:rPr sz="1600" b="1" spc="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d’un</a:t>
            </a:r>
            <a:r>
              <a:rPr sz="1600" b="1" spc="3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représentant</a:t>
            </a:r>
            <a:r>
              <a:rPr sz="1600" b="1" spc="39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légal</a:t>
            </a:r>
            <a:r>
              <a:rPr sz="1600" b="1" spc="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permet</a:t>
            </a:r>
            <a:r>
              <a:rPr sz="1600" b="1" spc="4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3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saisir</a:t>
            </a:r>
            <a:r>
              <a:rPr sz="1600" b="1" spc="4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les</a:t>
            </a:r>
            <a:r>
              <a:rPr sz="1600" b="1" spc="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intentions</a:t>
            </a:r>
            <a:r>
              <a:rPr sz="1600" b="1" spc="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d’orientation</a:t>
            </a:r>
            <a:r>
              <a:rPr sz="1600" b="1" spc="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et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1825"/>
              </a:lnSpc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d’accuser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réception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l’avis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donné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conseil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classe.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Arial"/>
              <a:cs typeface="Arial"/>
            </a:endParaRPr>
          </a:p>
          <a:p>
            <a:pPr marL="12700" marR="5080">
              <a:lnSpc>
                <a:spcPts val="173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229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compte</a:t>
            </a:r>
            <a:r>
              <a:rPr sz="1600" b="1" spc="2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d’un</a:t>
            </a:r>
            <a:r>
              <a:rPr sz="1600" b="1" spc="229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élève</a:t>
            </a:r>
            <a:r>
              <a:rPr sz="1600" b="1" spc="2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permet</a:t>
            </a:r>
            <a:r>
              <a:rPr sz="1600" b="1" spc="2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uniquement</a:t>
            </a:r>
            <a:r>
              <a:rPr sz="1600" b="1" spc="2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2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consulter</a:t>
            </a:r>
            <a:r>
              <a:rPr sz="1600" b="1" spc="2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les</a:t>
            </a:r>
            <a:r>
              <a:rPr sz="1600" b="1" spc="2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saisies</a:t>
            </a:r>
            <a:r>
              <a:rPr sz="1600" b="1" spc="2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effectuées</a:t>
            </a:r>
            <a:r>
              <a:rPr sz="1600" b="1" spc="2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</a:t>
            </a:r>
            <a:r>
              <a:rPr sz="1600" b="1" spc="2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le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représentant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légal</a:t>
            </a:r>
            <a:r>
              <a:rPr sz="1600" spc="-5" dirty="0">
                <a:solidFill>
                  <a:srgbClr val="001F5F"/>
                </a:solidFill>
                <a:latin typeface="Arial MT"/>
                <a:cs typeface="Arial MT"/>
              </a:rPr>
              <a:t>.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891" y="2567939"/>
            <a:ext cx="8695944" cy="344881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51066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5595"/>
                </a:solidFill>
              </a:rPr>
              <a:t>Connexion</a:t>
            </a:r>
            <a:r>
              <a:rPr sz="2000" spc="-3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au</a:t>
            </a:r>
            <a:r>
              <a:rPr sz="2000" spc="-5" dirty="0">
                <a:solidFill>
                  <a:srgbClr val="005595"/>
                </a:solidFill>
              </a:rPr>
              <a:t> service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en</a:t>
            </a:r>
            <a:r>
              <a:rPr sz="2000" spc="-2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ligne</a:t>
            </a:r>
            <a:r>
              <a:rPr sz="2000" spc="-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562457" y="998600"/>
            <a:ext cx="7775575" cy="708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Connexion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au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portail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Scolarité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services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avec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mon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compte</a:t>
            </a:r>
            <a:r>
              <a:rPr sz="1600" b="1" spc="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EduConnect.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Accès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avec</a:t>
            </a:r>
            <a:r>
              <a:rPr sz="1600" b="1" spc="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l’identifiant</a:t>
            </a:r>
            <a:r>
              <a:rPr sz="1600" b="1" spc="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et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mot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passe</a:t>
            </a:r>
            <a:r>
              <a:rPr sz="1600" b="1" spc="4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transmis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chef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d’établissement.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939" y="1949620"/>
            <a:ext cx="6801611" cy="414333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05800" y="6555414"/>
            <a:ext cx="493013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51066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5595"/>
                </a:solidFill>
              </a:rPr>
              <a:t>Connexion</a:t>
            </a:r>
            <a:r>
              <a:rPr sz="2000" spc="-3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au</a:t>
            </a:r>
            <a:r>
              <a:rPr sz="2000" spc="-5" dirty="0">
                <a:solidFill>
                  <a:srgbClr val="005595"/>
                </a:solidFill>
              </a:rPr>
              <a:t> service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en</a:t>
            </a:r>
            <a:r>
              <a:rPr sz="2000" spc="-2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ligne</a:t>
            </a:r>
            <a:r>
              <a:rPr sz="2000" spc="-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627075" y="1140713"/>
            <a:ext cx="54540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Accès</a:t>
            </a:r>
            <a:r>
              <a:rPr sz="1600" b="1" spc="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aux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services</a:t>
            </a:r>
            <a:r>
              <a:rPr sz="1600" b="1" spc="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en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ligne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dans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menu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u="heavy" spc="-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Mes</a:t>
            </a:r>
            <a:r>
              <a:rPr sz="1600" b="1" u="heavy" spc="1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1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services.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105" y="1769194"/>
            <a:ext cx="7516622" cy="422435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51066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5595"/>
                </a:solidFill>
              </a:rPr>
              <a:t>Connexion</a:t>
            </a:r>
            <a:r>
              <a:rPr sz="2000" spc="-3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au</a:t>
            </a:r>
            <a:r>
              <a:rPr sz="2000" spc="-5" dirty="0">
                <a:solidFill>
                  <a:srgbClr val="005595"/>
                </a:solidFill>
              </a:rPr>
              <a:t> service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en</a:t>
            </a:r>
            <a:r>
              <a:rPr sz="2000" spc="-2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ligne</a:t>
            </a:r>
            <a:r>
              <a:rPr sz="2000" spc="-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618540" y="1109598"/>
            <a:ext cx="72593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Sur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la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page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d’accueil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Scolarité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services</a:t>
            </a:r>
            <a:r>
              <a:rPr sz="1600" b="1" spc="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je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clique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sur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Orientation</a:t>
            </a:r>
            <a:r>
              <a:rPr sz="1600" b="1" spc="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à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partir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la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indiquée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 le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chef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d’établissement.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1454" y="1959864"/>
            <a:ext cx="7723403" cy="428346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153400" y="6580518"/>
            <a:ext cx="645413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1" y="1197102"/>
            <a:ext cx="9144000" cy="5186680"/>
            <a:chOff x="761" y="1197102"/>
            <a:chExt cx="9144000" cy="5186680"/>
          </a:xfrm>
        </p:grpSpPr>
        <p:sp>
          <p:nvSpPr>
            <p:cNvPr id="3" name="object 3"/>
            <p:cNvSpPr/>
            <p:nvPr/>
          </p:nvSpPr>
          <p:spPr>
            <a:xfrm>
              <a:off x="761" y="1197102"/>
              <a:ext cx="9144000" cy="5181600"/>
            </a:xfrm>
            <a:custGeom>
              <a:avLst/>
              <a:gdLst/>
              <a:ahLst/>
              <a:cxnLst/>
              <a:rect l="l" t="t" r="r" b="b"/>
              <a:pathLst>
                <a:path w="9144000" h="5181600">
                  <a:moveTo>
                    <a:pt x="9144000" y="0"/>
                  </a:moveTo>
                  <a:lnTo>
                    <a:pt x="0" y="0"/>
                  </a:lnTo>
                  <a:lnTo>
                    <a:pt x="0" y="5181549"/>
                  </a:lnTo>
                  <a:lnTo>
                    <a:pt x="9144000" y="51816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5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61" y="6378651"/>
              <a:ext cx="9144000" cy="635"/>
            </a:xfrm>
            <a:custGeom>
              <a:avLst/>
              <a:gdLst/>
              <a:ahLst/>
              <a:cxnLst/>
              <a:rect l="l" t="t" r="r" b="b"/>
              <a:pathLst>
                <a:path w="9144000" h="635">
                  <a:moveTo>
                    <a:pt x="9144000" y="50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600" y="3281248"/>
            <a:ext cx="79749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2.</a:t>
            </a:r>
            <a:r>
              <a:rPr spc="-15" dirty="0"/>
              <a:t> </a:t>
            </a:r>
            <a:r>
              <a:rPr spc="-5" dirty="0"/>
              <a:t>Saisie</a:t>
            </a:r>
            <a:r>
              <a:rPr spc="-30" dirty="0"/>
              <a:t> </a:t>
            </a:r>
            <a:r>
              <a:rPr dirty="0"/>
              <a:t>des</a:t>
            </a:r>
            <a:r>
              <a:rPr spc="-15" dirty="0"/>
              <a:t> </a:t>
            </a:r>
            <a:r>
              <a:rPr spc="-5" dirty="0"/>
              <a:t>intentions</a:t>
            </a:r>
            <a:r>
              <a:rPr spc="-15" dirty="0"/>
              <a:t> </a:t>
            </a:r>
            <a:r>
              <a:rPr dirty="0"/>
              <a:t>d’orientation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1955" y="1178120"/>
            <a:ext cx="7642859" cy="476850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416115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5595"/>
                </a:solidFill>
              </a:rPr>
              <a:t>Saisie</a:t>
            </a:r>
            <a:r>
              <a:rPr sz="2000" spc="-4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des</a:t>
            </a:r>
            <a:r>
              <a:rPr sz="2000" spc="-3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intentions</a:t>
            </a:r>
            <a:r>
              <a:rPr sz="2000" spc="-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d’orientation</a:t>
            </a:r>
            <a:endParaRPr sz="200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5160" y="4091178"/>
            <a:ext cx="231584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Présentation de</a:t>
            </a:r>
            <a:r>
              <a:rPr sz="1600" b="1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chaque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phase pour repérer les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différentes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étapes.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416115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5595"/>
                </a:solidFill>
              </a:rPr>
              <a:t>Saisie</a:t>
            </a:r>
            <a:r>
              <a:rPr sz="2000" spc="-4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des</a:t>
            </a:r>
            <a:r>
              <a:rPr sz="2000" spc="-3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intentions</a:t>
            </a:r>
            <a:r>
              <a:rPr sz="2000" spc="-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d’orientation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428955" y="1111707"/>
            <a:ext cx="769112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 bouton « + Ajouter une intention » ouvre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une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pop-up qui permet la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sélection 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d’une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voie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d’orientation,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les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intentions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doivent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être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validées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pour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être 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enregistrées.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917" y="2153411"/>
            <a:ext cx="8270802" cy="413918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750" b="1" spc="-5" dirty="0">
                <a:latin typeface="Arial"/>
                <a:cs typeface="Arial"/>
              </a:rPr>
              <a:t>2023</a:t>
            </a:r>
            <a:r>
              <a:rPr lang="fr-FR" sz="750" b="1" spc="-5" dirty="0">
                <a:latin typeface="Arial"/>
                <a:cs typeface="Arial"/>
              </a:rPr>
              <a:t>/2024</a:t>
            </a:r>
            <a:endParaRPr sz="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416115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5595"/>
                </a:solidFill>
              </a:rPr>
              <a:t>Saisie</a:t>
            </a:r>
            <a:r>
              <a:rPr sz="2000" spc="-4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des</a:t>
            </a:r>
            <a:r>
              <a:rPr sz="2000" spc="-3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intentions</a:t>
            </a:r>
            <a:r>
              <a:rPr sz="2000" spc="-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d’orientation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275336" y="926973"/>
            <a:ext cx="831151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La sélection d’une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voie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se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fait dans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l’ordre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 préférence,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il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est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possible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 les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modifier jusqu’à la fermeture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du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service en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ligne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Orientation à la date indiquée par le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chef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d’établissement.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595" y="1845564"/>
            <a:ext cx="8772144" cy="419100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29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5" y="1397058"/>
            <a:ext cx="3628644" cy="23021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44841" y="1393803"/>
            <a:ext cx="4265534" cy="25858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52348" y="4598289"/>
            <a:ext cx="7641590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latin typeface="Arial"/>
                <a:cs typeface="Arial"/>
              </a:rPr>
              <a:t>Les</a:t>
            </a:r>
            <a:r>
              <a:rPr sz="2550" b="1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2</a:t>
            </a:r>
            <a:r>
              <a:rPr sz="2550" b="1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voies</a:t>
            </a:r>
            <a:r>
              <a:rPr sz="2550" b="1" spc="10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d’orientation</a:t>
            </a:r>
            <a:r>
              <a:rPr sz="2550" b="1" spc="45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possibles</a:t>
            </a:r>
            <a:r>
              <a:rPr sz="2550" b="1" spc="45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après</a:t>
            </a:r>
            <a:r>
              <a:rPr sz="2550" b="1" dirty="0">
                <a:latin typeface="Arial"/>
                <a:cs typeface="Arial"/>
              </a:rPr>
              <a:t> </a:t>
            </a:r>
            <a:r>
              <a:rPr sz="2550" b="1" spc="-5" dirty="0">
                <a:latin typeface="Arial"/>
                <a:cs typeface="Arial"/>
              </a:rPr>
              <a:t>la 3ème</a:t>
            </a:r>
            <a:endParaRPr sz="2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1" y="1197102"/>
            <a:ext cx="9144000" cy="5186680"/>
            <a:chOff x="761" y="1197102"/>
            <a:chExt cx="9144000" cy="5186680"/>
          </a:xfrm>
        </p:grpSpPr>
        <p:sp>
          <p:nvSpPr>
            <p:cNvPr id="3" name="object 3"/>
            <p:cNvSpPr/>
            <p:nvPr/>
          </p:nvSpPr>
          <p:spPr>
            <a:xfrm>
              <a:off x="761" y="1197102"/>
              <a:ext cx="9144000" cy="5181600"/>
            </a:xfrm>
            <a:custGeom>
              <a:avLst/>
              <a:gdLst/>
              <a:ahLst/>
              <a:cxnLst/>
              <a:rect l="l" t="t" r="r" b="b"/>
              <a:pathLst>
                <a:path w="9144000" h="5181600">
                  <a:moveTo>
                    <a:pt x="9144000" y="0"/>
                  </a:moveTo>
                  <a:lnTo>
                    <a:pt x="0" y="0"/>
                  </a:lnTo>
                  <a:lnTo>
                    <a:pt x="0" y="5181549"/>
                  </a:lnTo>
                  <a:lnTo>
                    <a:pt x="9144000" y="51816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5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61" y="6378651"/>
              <a:ext cx="9144000" cy="635"/>
            </a:xfrm>
            <a:custGeom>
              <a:avLst/>
              <a:gdLst/>
              <a:ahLst/>
              <a:cxnLst/>
              <a:rect l="l" t="t" r="r" b="b"/>
              <a:pathLst>
                <a:path w="9144000" h="635">
                  <a:moveTo>
                    <a:pt x="9144000" y="50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600" y="3246196"/>
            <a:ext cx="87001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3</a:t>
            </a:r>
            <a:r>
              <a:rPr sz="4000" spc="-25" dirty="0"/>
              <a:t>.</a:t>
            </a:r>
            <a:r>
              <a:rPr spc="-25" dirty="0"/>
              <a:t>Validation</a:t>
            </a:r>
            <a:r>
              <a:rPr spc="10" dirty="0"/>
              <a:t> </a:t>
            </a:r>
            <a:r>
              <a:rPr dirty="0"/>
              <a:t>des</a:t>
            </a:r>
            <a:r>
              <a:rPr spc="15" dirty="0"/>
              <a:t> </a:t>
            </a:r>
            <a:r>
              <a:rPr spc="-5" dirty="0"/>
              <a:t>intentions</a:t>
            </a:r>
            <a:r>
              <a:rPr spc="10" dirty="0"/>
              <a:t> </a:t>
            </a:r>
            <a:r>
              <a:rPr spc="-5" dirty="0"/>
              <a:t>d’orientation</a:t>
            </a:r>
            <a:endParaRPr sz="400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46253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005595"/>
                </a:solidFill>
              </a:rPr>
              <a:t>Validation</a:t>
            </a:r>
            <a:r>
              <a:rPr sz="2000" spc="-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des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intentions</a:t>
            </a:r>
            <a:r>
              <a:rPr sz="2000" spc="-6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d’orientation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402437" y="3147822"/>
            <a:ext cx="1967864" cy="1273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94615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 récapitulatif des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intentions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d’orientation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doit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être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validé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pour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être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enregistr</a:t>
            </a:r>
            <a:r>
              <a:rPr sz="1800" b="1" spc="-5" dirty="0">
                <a:solidFill>
                  <a:srgbClr val="001F5F"/>
                </a:solidFill>
                <a:latin typeface="Arial"/>
                <a:cs typeface="Arial"/>
              </a:rPr>
              <a:t>é.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69464" y="1050036"/>
            <a:ext cx="5838444" cy="504139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7167" y="1014983"/>
            <a:ext cx="5637340" cy="491552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535430" y="694181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21967" y="246126"/>
            <a:ext cx="46253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005595"/>
                </a:solidFill>
              </a:rPr>
              <a:t>Validation</a:t>
            </a:r>
            <a:r>
              <a:rPr sz="2000" spc="-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des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intentions</a:t>
            </a:r>
            <a:r>
              <a:rPr sz="2000" spc="-6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d’orientation</a:t>
            </a:r>
            <a:endParaRPr sz="200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32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10108" y="1589023"/>
            <a:ext cx="2128520" cy="2952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0099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Un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courriel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avec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récapitulatif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des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intentions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d’orientation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saisies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est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transmis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à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chaque représentant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légal.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12700" marR="734695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Les</a:t>
            </a:r>
            <a:r>
              <a:rPr sz="16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intentions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peuvent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être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modifiées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jusqu’à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la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fermeture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du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service.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1" y="1197102"/>
            <a:ext cx="9144000" cy="5186680"/>
            <a:chOff x="761" y="1197102"/>
            <a:chExt cx="9144000" cy="5186680"/>
          </a:xfrm>
        </p:grpSpPr>
        <p:sp>
          <p:nvSpPr>
            <p:cNvPr id="3" name="object 3"/>
            <p:cNvSpPr/>
            <p:nvPr/>
          </p:nvSpPr>
          <p:spPr>
            <a:xfrm>
              <a:off x="761" y="1197102"/>
              <a:ext cx="9144000" cy="5181600"/>
            </a:xfrm>
            <a:custGeom>
              <a:avLst/>
              <a:gdLst/>
              <a:ahLst/>
              <a:cxnLst/>
              <a:rect l="l" t="t" r="r" b="b"/>
              <a:pathLst>
                <a:path w="9144000" h="5181600">
                  <a:moveTo>
                    <a:pt x="9144000" y="0"/>
                  </a:moveTo>
                  <a:lnTo>
                    <a:pt x="0" y="0"/>
                  </a:lnTo>
                  <a:lnTo>
                    <a:pt x="0" y="5181549"/>
                  </a:lnTo>
                  <a:lnTo>
                    <a:pt x="9144000" y="51816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5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61" y="6378651"/>
              <a:ext cx="9144000" cy="635"/>
            </a:xfrm>
            <a:custGeom>
              <a:avLst/>
              <a:gdLst/>
              <a:ahLst/>
              <a:cxnLst/>
              <a:rect l="l" t="t" r="r" b="b"/>
              <a:pathLst>
                <a:path w="9144000" h="635">
                  <a:moveTo>
                    <a:pt x="9144000" y="50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4</a:t>
            </a:r>
            <a:r>
              <a:rPr i="1" dirty="0">
                <a:latin typeface="Arial"/>
                <a:cs typeface="Arial"/>
              </a:rPr>
              <a:t>.</a:t>
            </a:r>
            <a:r>
              <a:rPr i="1" spc="-30" dirty="0">
                <a:latin typeface="Arial"/>
                <a:cs typeface="Arial"/>
              </a:rPr>
              <a:t> </a:t>
            </a:r>
            <a:r>
              <a:rPr dirty="0"/>
              <a:t>Consultation</a:t>
            </a:r>
            <a:r>
              <a:rPr spc="-10" dirty="0"/>
              <a:t> </a:t>
            </a:r>
            <a:r>
              <a:rPr spc="-5" dirty="0"/>
              <a:t>et</a:t>
            </a:r>
            <a:r>
              <a:rPr spc="-15" dirty="0"/>
              <a:t> </a:t>
            </a:r>
            <a:r>
              <a:rPr dirty="0"/>
              <a:t>accusé</a:t>
            </a:r>
            <a:r>
              <a:rPr spc="-25" dirty="0"/>
              <a:t> </a:t>
            </a:r>
            <a:r>
              <a:rPr dirty="0"/>
              <a:t>de</a:t>
            </a:r>
            <a:r>
              <a:rPr spc="-15" dirty="0"/>
              <a:t> </a:t>
            </a:r>
            <a:r>
              <a:rPr dirty="0"/>
              <a:t>réception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33</a:t>
            </a:fld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-12700" y="3555568"/>
            <a:ext cx="87395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6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l’avis provisoire</a:t>
            </a:r>
            <a:r>
              <a:rPr sz="3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 conseil </a:t>
            </a: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6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classe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5430" y="764286"/>
            <a:ext cx="7141845" cy="0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7141464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1967" y="144018"/>
            <a:ext cx="7131684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sz="2000" spc="-5" dirty="0">
                <a:solidFill>
                  <a:srgbClr val="005595"/>
                </a:solidFill>
              </a:rPr>
              <a:t>Consultation et accusé </a:t>
            </a:r>
            <a:r>
              <a:rPr sz="2000" dirty="0">
                <a:solidFill>
                  <a:srgbClr val="005595"/>
                </a:solidFill>
              </a:rPr>
              <a:t>de </a:t>
            </a:r>
            <a:r>
              <a:rPr sz="2000" spc="-5" dirty="0">
                <a:solidFill>
                  <a:srgbClr val="005595"/>
                </a:solidFill>
              </a:rPr>
              <a:t>réception </a:t>
            </a:r>
            <a:r>
              <a:rPr sz="2000" dirty="0">
                <a:solidFill>
                  <a:srgbClr val="005595"/>
                </a:solidFill>
              </a:rPr>
              <a:t>de </a:t>
            </a:r>
            <a:r>
              <a:rPr sz="2000" spc="-5" dirty="0">
                <a:solidFill>
                  <a:srgbClr val="005595"/>
                </a:solidFill>
              </a:rPr>
              <a:t>l’avis provisoire </a:t>
            </a:r>
            <a:r>
              <a:rPr sz="2000" dirty="0">
                <a:solidFill>
                  <a:srgbClr val="005595"/>
                </a:solidFill>
              </a:rPr>
              <a:t>du </a:t>
            </a:r>
            <a:r>
              <a:rPr sz="2000" spc="-54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conseil</a:t>
            </a:r>
            <a:r>
              <a:rPr sz="2000" spc="-30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de</a:t>
            </a:r>
            <a:r>
              <a:rPr sz="2000" spc="-15" dirty="0">
                <a:solidFill>
                  <a:srgbClr val="005595"/>
                </a:solidFill>
              </a:rPr>
              <a:t> </a:t>
            </a:r>
            <a:r>
              <a:rPr sz="2000" dirty="0">
                <a:solidFill>
                  <a:srgbClr val="005595"/>
                </a:solidFill>
              </a:rPr>
              <a:t>classe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774598" y="1348867"/>
            <a:ext cx="70021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L’accusé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réception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des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avis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du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conseil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classe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pourra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être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effectué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indifféremment</a:t>
            </a:r>
            <a:r>
              <a:rPr sz="1600" b="1" spc="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par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l’un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ou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l’autre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des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représentants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légaux</a:t>
            </a:r>
            <a:r>
              <a:rPr sz="1600" spc="-5" dirty="0">
                <a:solidFill>
                  <a:srgbClr val="001F5F"/>
                </a:solidFill>
                <a:latin typeface="Arial MT"/>
                <a:cs typeface="Arial MT"/>
              </a:rPr>
              <a:t>.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59" y="2205227"/>
            <a:ext cx="8681919" cy="367131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/>
              <a:t>34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317483" y="6555414"/>
            <a:ext cx="481330" cy="11990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12747"/>
            <a:ext cx="9144000" cy="5447030"/>
            <a:chOff x="0" y="1412747"/>
            <a:chExt cx="9144000" cy="5447030"/>
          </a:xfrm>
        </p:grpSpPr>
        <p:sp>
          <p:nvSpPr>
            <p:cNvPr id="3" name="object 3"/>
            <p:cNvSpPr/>
            <p:nvPr/>
          </p:nvSpPr>
          <p:spPr>
            <a:xfrm>
              <a:off x="0" y="1412747"/>
              <a:ext cx="9144000" cy="5447030"/>
            </a:xfrm>
            <a:custGeom>
              <a:avLst/>
              <a:gdLst/>
              <a:ahLst/>
              <a:cxnLst/>
              <a:rect l="l" t="t" r="r" b="b"/>
              <a:pathLst>
                <a:path w="9144000" h="5447030">
                  <a:moveTo>
                    <a:pt x="9144000" y="0"/>
                  </a:moveTo>
                  <a:lnTo>
                    <a:pt x="0" y="0"/>
                  </a:lnTo>
                  <a:lnTo>
                    <a:pt x="0" y="5446776"/>
                  </a:lnTo>
                  <a:lnTo>
                    <a:pt x="9144000" y="5446776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60425" y="6380175"/>
              <a:ext cx="8425180" cy="635"/>
            </a:xfrm>
            <a:custGeom>
              <a:avLst/>
              <a:gdLst/>
              <a:ahLst/>
              <a:cxnLst/>
              <a:rect l="l" t="t" r="r" b="b"/>
              <a:pathLst>
                <a:path w="8425180" h="635">
                  <a:moveTo>
                    <a:pt x="8424672" y="50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206231" y="6546291"/>
            <a:ext cx="593090" cy="1288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fr-FR" sz="750" b="1" spc="-5" dirty="0">
                <a:latin typeface="Arial"/>
                <a:cs typeface="Arial"/>
              </a:rPr>
              <a:t>2023/2024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47268" y="6546291"/>
            <a:ext cx="2258695" cy="141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b="1" dirty="0">
                <a:latin typeface="Arial"/>
                <a:cs typeface="Arial"/>
              </a:rPr>
              <a:t>Intitulé</a:t>
            </a:r>
            <a:r>
              <a:rPr sz="750" b="1" spc="-15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de</a:t>
            </a:r>
            <a:r>
              <a:rPr sz="750" b="1" dirty="0">
                <a:latin typeface="Arial"/>
                <a:cs typeface="Arial"/>
              </a:rPr>
              <a:t> la</a:t>
            </a:r>
            <a:r>
              <a:rPr sz="750" b="1" spc="-20" dirty="0">
                <a:latin typeface="Arial"/>
                <a:cs typeface="Arial"/>
              </a:rPr>
              <a:t> </a:t>
            </a:r>
            <a:r>
              <a:rPr sz="750" b="1" dirty="0">
                <a:latin typeface="Arial"/>
                <a:cs typeface="Arial"/>
              </a:rPr>
              <a:t>direction</a:t>
            </a:r>
            <a:r>
              <a:rPr sz="750" b="1" spc="-15" dirty="0">
                <a:latin typeface="Arial"/>
                <a:cs typeface="Arial"/>
              </a:rPr>
              <a:t> </a:t>
            </a:r>
            <a:r>
              <a:rPr sz="750" b="1" dirty="0">
                <a:latin typeface="Arial"/>
                <a:cs typeface="Arial"/>
              </a:rPr>
              <a:t>ou</a:t>
            </a:r>
            <a:r>
              <a:rPr sz="750" b="1" spc="-10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de</a:t>
            </a:r>
            <a:r>
              <a:rPr sz="750" b="1" dirty="0">
                <a:latin typeface="Arial"/>
                <a:cs typeface="Arial"/>
              </a:rPr>
              <a:t> l’organisme</a:t>
            </a:r>
            <a:r>
              <a:rPr sz="750" b="1" spc="-35" dirty="0">
                <a:latin typeface="Arial"/>
                <a:cs typeface="Arial"/>
              </a:rPr>
              <a:t> </a:t>
            </a:r>
            <a:r>
              <a:rPr sz="750" b="1" spc="-5" dirty="0">
                <a:latin typeface="Arial"/>
                <a:cs typeface="Arial"/>
              </a:rPr>
              <a:t>rattaché</a:t>
            </a:r>
            <a:endParaRPr sz="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94523" y="6546291"/>
            <a:ext cx="132080" cy="141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b="1" spc="-5" dirty="0">
                <a:latin typeface="Arial"/>
                <a:cs typeface="Arial"/>
              </a:rPr>
              <a:t>35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732" y="218624"/>
            <a:ext cx="860023" cy="68152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11225" y="3759063"/>
            <a:ext cx="6379845" cy="111252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4500" b="1" dirty="0">
                <a:latin typeface="Arial"/>
                <a:cs typeface="Arial"/>
              </a:rPr>
              <a:t>La</a:t>
            </a:r>
            <a:r>
              <a:rPr sz="4500" b="1" spc="-4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voie</a:t>
            </a:r>
            <a:r>
              <a:rPr sz="4500" b="1" spc="-5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professionnelle</a:t>
            </a:r>
            <a:endParaRPr sz="4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Préparer</a:t>
            </a:r>
            <a:r>
              <a:rPr sz="1800" spc="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un</a:t>
            </a:r>
            <a:r>
              <a:rPr sz="1800" spc="-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CAP</a:t>
            </a:r>
            <a:r>
              <a:rPr sz="1800" spc="-2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ou</a:t>
            </a:r>
            <a:r>
              <a:rPr sz="1800" spc="-15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un</a:t>
            </a:r>
            <a:r>
              <a:rPr sz="1800" spc="-10" dirty="0">
                <a:solidFill>
                  <a:srgbClr val="888888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888888"/>
                </a:solidFill>
                <a:latin typeface="Arial MT"/>
                <a:cs typeface="Arial MT"/>
              </a:rPr>
              <a:t>BAC</a:t>
            </a:r>
            <a:r>
              <a:rPr sz="1800" spc="-5" dirty="0">
                <a:solidFill>
                  <a:srgbClr val="888888"/>
                </a:solidFill>
                <a:latin typeface="Arial MT"/>
                <a:cs typeface="Arial MT"/>
              </a:rPr>
              <a:t> professionnel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084" y="1127760"/>
            <a:ext cx="4302252" cy="48310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78079" y="1134871"/>
            <a:ext cx="428307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5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550" b="1" spc="-5" dirty="0">
                <a:solidFill>
                  <a:srgbClr val="FFFFFF"/>
                </a:solidFill>
                <a:latin typeface="Arial"/>
                <a:cs typeface="Arial"/>
              </a:rPr>
              <a:t>seconde</a:t>
            </a:r>
            <a:r>
              <a:rPr sz="25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550" b="1" spc="-5" dirty="0">
                <a:solidFill>
                  <a:srgbClr val="FFFFFF"/>
                </a:solidFill>
                <a:latin typeface="Arial"/>
                <a:cs typeface="Arial"/>
              </a:rPr>
              <a:t>professionnelle</a:t>
            </a:r>
            <a:endParaRPr sz="25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827" y="1828037"/>
            <a:ext cx="73291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00" indent="-178435">
              <a:lnSpc>
                <a:spcPct val="100000"/>
              </a:lnSpc>
              <a:spcBef>
                <a:spcPts val="95"/>
              </a:spcBef>
              <a:buFont typeface="Arial MT"/>
              <a:buChar char="■"/>
              <a:tabLst>
                <a:tab pos="191135" algn="l"/>
              </a:tabLst>
            </a:pPr>
            <a:r>
              <a:rPr sz="1600" b="1" spc="-5" dirty="0">
                <a:latin typeface="Arial"/>
                <a:cs typeface="Arial"/>
              </a:rPr>
              <a:t>Le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baccalauréat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professionnel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se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déroule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en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3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ans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(diplôme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niveau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4)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10586" y="2135885"/>
            <a:ext cx="4436745" cy="1727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b="1" spc="-15" dirty="0">
                <a:latin typeface="Arial"/>
                <a:cs typeface="Arial"/>
              </a:rPr>
              <a:t>L’élève </a:t>
            </a:r>
            <a:r>
              <a:rPr sz="1200" b="1" spc="-5" dirty="0">
                <a:latin typeface="Arial"/>
                <a:cs typeface="Arial"/>
              </a:rPr>
              <a:t>entre </a:t>
            </a:r>
            <a:r>
              <a:rPr sz="1200" b="1" dirty="0">
                <a:latin typeface="Arial"/>
                <a:cs typeface="Arial"/>
              </a:rPr>
              <a:t>dans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une 2de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organisée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par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familles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métiers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027" y="2108453"/>
            <a:ext cx="80105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6060" indent="-213360">
              <a:lnSpc>
                <a:spcPct val="100000"/>
              </a:lnSpc>
              <a:spcBef>
                <a:spcPts val="100"/>
              </a:spcBef>
              <a:buClr>
                <a:srgbClr val="43A4C1"/>
              </a:buClr>
              <a:buChar char="■"/>
              <a:tabLst>
                <a:tab pos="226060" algn="l"/>
                <a:tab pos="6223635" algn="l"/>
              </a:tabLst>
            </a:pPr>
            <a:r>
              <a:rPr sz="1200" spc="-5" dirty="0">
                <a:latin typeface="Arial MT"/>
                <a:cs typeface="Arial MT"/>
              </a:rPr>
              <a:t>la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2de professionnelle.	pour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apprendre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savoir-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4715" y="2291588"/>
            <a:ext cx="64465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 MT"/>
                <a:cs typeface="Arial MT"/>
              </a:rPr>
              <a:t>faire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communs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 tous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les</a:t>
            </a:r>
            <a:r>
              <a:rPr sz="1200" dirty="0">
                <a:latin typeface="Arial MT"/>
                <a:cs typeface="Arial MT"/>
              </a:rPr>
              <a:t> métiers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d’un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même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secteur,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ce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qui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lui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laisse </a:t>
            </a:r>
            <a:r>
              <a:rPr sz="1200" dirty="0">
                <a:latin typeface="Arial MT"/>
                <a:cs typeface="Arial MT"/>
              </a:rPr>
              <a:t>un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temps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supplémentaire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70622" y="2318766"/>
            <a:ext cx="1242060" cy="1727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325"/>
              </a:lnSpc>
            </a:pPr>
            <a:r>
              <a:rPr sz="1200" spc="-5" dirty="0">
                <a:latin typeface="Arial MT"/>
                <a:cs typeface="Arial MT"/>
              </a:rPr>
              <a:t>pour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choisir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en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fin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7402" y="2501645"/>
            <a:ext cx="1914525" cy="1727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latin typeface="Arial MT"/>
                <a:cs typeface="Arial MT"/>
              </a:rPr>
              <a:t>d’année</a:t>
            </a:r>
            <a:r>
              <a:rPr sz="1200" spc="-6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la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spécialité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bac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09164" y="2474467"/>
            <a:ext cx="54883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 MT"/>
                <a:cs typeface="Arial MT"/>
              </a:rPr>
              <a:t>qu’il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veut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étudier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1re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terminale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se </a:t>
            </a:r>
            <a:r>
              <a:rPr sz="1200" spc="-5" dirty="0">
                <a:latin typeface="Arial MT"/>
                <a:cs typeface="Arial MT"/>
              </a:rPr>
              <a:t>préparer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bac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précis.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2516" y="2693923"/>
            <a:ext cx="8230870" cy="3614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315" marR="50165" indent="-170815">
              <a:lnSpc>
                <a:spcPct val="100000"/>
              </a:lnSpc>
              <a:spcBef>
                <a:spcPts val="100"/>
              </a:spcBef>
              <a:buClr>
                <a:srgbClr val="43A4C1"/>
              </a:buClr>
              <a:buChar char="■"/>
              <a:tabLst>
                <a:tab pos="234950" algn="l"/>
              </a:tabLst>
            </a:pPr>
            <a:r>
              <a:rPr sz="1200" dirty="0">
                <a:latin typeface="Arial MT"/>
                <a:cs typeface="Arial MT"/>
              </a:rPr>
              <a:t>À </a:t>
            </a:r>
            <a:r>
              <a:rPr sz="1200" spc="-5" dirty="0">
                <a:latin typeface="Arial MT"/>
                <a:cs typeface="Arial MT"/>
              </a:rPr>
              <a:t>la suite </a:t>
            </a:r>
            <a:r>
              <a:rPr sz="1200" dirty="0">
                <a:latin typeface="Arial MT"/>
                <a:cs typeface="Arial MT"/>
              </a:rPr>
              <a:t>des tests de </a:t>
            </a:r>
            <a:r>
              <a:rPr sz="1200" spc="-5" dirty="0">
                <a:latin typeface="Arial MT"/>
                <a:cs typeface="Arial MT"/>
              </a:rPr>
              <a:t>positionnement effectués </a:t>
            </a:r>
            <a:r>
              <a:rPr sz="1200" dirty="0">
                <a:latin typeface="Arial MT"/>
                <a:cs typeface="Arial MT"/>
              </a:rPr>
              <a:t>en début </a:t>
            </a:r>
            <a:r>
              <a:rPr sz="1200" spc="-5" dirty="0">
                <a:latin typeface="Arial MT"/>
                <a:cs typeface="Arial MT"/>
              </a:rPr>
              <a:t>d’année, </a:t>
            </a:r>
            <a:r>
              <a:rPr sz="1200" dirty="0">
                <a:latin typeface="Arial MT"/>
                <a:cs typeface="Arial MT"/>
              </a:rPr>
              <a:t>une </a:t>
            </a:r>
            <a:r>
              <a:rPr sz="1200" spc="-5" dirty="0">
                <a:latin typeface="Arial MT"/>
                <a:cs typeface="Arial MT"/>
              </a:rPr>
              <a:t>consolidation </a:t>
            </a:r>
            <a:r>
              <a:rPr sz="1200" dirty="0">
                <a:latin typeface="Arial MT"/>
                <a:cs typeface="Arial MT"/>
              </a:rPr>
              <a:t>des </a:t>
            </a:r>
            <a:r>
              <a:rPr sz="1200" spc="-5" dirty="0">
                <a:latin typeface="Arial MT"/>
                <a:cs typeface="Arial MT"/>
              </a:rPr>
              <a:t>enseignements généraux </a:t>
            </a:r>
            <a:r>
              <a:rPr sz="1200" dirty="0">
                <a:latin typeface="Arial MT"/>
                <a:cs typeface="Arial MT"/>
              </a:rPr>
              <a:t>de </a:t>
            </a:r>
            <a:r>
              <a:rPr sz="1200" spc="-3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français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 </a:t>
            </a:r>
            <a:r>
              <a:rPr sz="1200" spc="-5" dirty="0">
                <a:latin typeface="Arial MT"/>
                <a:cs typeface="Arial MT"/>
              </a:rPr>
              <a:t>mathématiques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est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proposée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si </a:t>
            </a:r>
            <a:r>
              <a:rPr sz="1200" spc="-5" dirty="0">
                <a:latin typeface="Arial MT"/>
                <a:cs typeface="Arial MT"/>
              </a:rPr>
              <a:t>elle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s’avère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nécessaire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234315" marR="904875" indent="-170815">
              <a:lnSpc>
                <a:spcPct val="100000"/>
              </a:lnSpc>
              <a:spcBef>
                <a:spcPts val="285"/>
              </a:spcBef>
              <a:buClr>
                <a:srgbClr val="43A4C1"/>
              </a:buClr>
              <a:buChar char="■"/>
              <a:tabLst>
                <a:tab pos="234950" algn="l"/>
              </a:tabLst>
            </a:pPr>
            <a:r>
              <a:rPr sz="1200" dirty="0">
                <a:latin typeface="Arial MT"/>
                <a:cs typeface="Arial MT"/>
              </a:rPr>
              <a:t>Pour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les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bacs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qui n’entrent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pas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dans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une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famille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métiers,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choix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la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spécialité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fait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dès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la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2de </a:t>
            </a:r>
            <a:r>
              <a:rPr sz="1200" spc="-3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professionnelle.</a:t>
            </a:r>
            <a:endParaRPr sz="1200">
              <a:latin typeface="Arial MT"/>
              <a:cs typeface="Arial MT"/>
            </a:endParaRPr>
          </a:p>
          <a:p>
            <a:pPr marL="234315" marR="5080" indent="-170815">
              <a:lnSpc>
                <a:spcPct val="100000"/>
              </a:lnSpc>
              <a:spcBef>
                <a:spcPts val="290"/>
              </a:spcBef>
              <a:buClr>
                <a:srgbClr val="43A4C1"/>
              </a:buClr>
              <a:buChar char="■"/>
              <a:tabLst>
                <a:tab pos="234950" algn="l"/>
              </a:tabLst>
            </a:pPr>
            <a:r>
              <a:rPr sz="1200" spc="-5" dirty="0">
                <a:solidFill>
                  <a:srgbClr val="FF0000"/>
                </a:solidFill>
                <a:latin typeface="Arial MT"/>
                <a:cs typeface="Arial MT"/>
              </a:rPr>
              <a:t>Le baccalauréat professionnel peut se préparer sous </a:t>
            </a:r>
            <a:r>
              <a:rPr sz="1200" dirty="0">
                <a:solidFill>
                  <a:srgbClr val="FF0000"/>
                </a:solidFill>
                <a:latin typeface="Arial MT"/>
                <a:cs typeface="Arial MT"/>
              </a:rPr>
              <a:t>statut </a:t>
            </a:r>
            <a:r>
              <a:rPr sz="1200" spc="-5" dirty="0">
                <a:solidFill>
                  <a:srgbClr val="FF0000"/>
                </a:solidFill>
                <a:latin typeface="Arial MT"/>
                <a:cs typeface="Arial MT"/>
              </a:rPr>
              <a:t>scolaire ou en apprentissage sur la </a:t>
            </a:r>
            <a:r>
              <a:rPr sz="1200" dirty="0">
                <a:solidFill>
                  <a:srgbClr val="FF0000"/>
                </a:solidFill>
                <a:latin typeface="Arial MT"/>
                <a:cs typeface="Arial MT"/>
              </a:rPr>
              <a:t>totalité </a:t>
            </a:r>
            <a:r>
              <a:rPr sz="1200" spc="-5" dirty="0">
                <a:solidFill>
                  <a:srgbClr val="FF0000"/>
                </a:solidFill>
                <a:latin typeface="Arial MT"/>
                <a:cs typeface="Arial MT"/>
              </a:rPr>
              <a:t>ou une partie du </a:t>
            </a:r>
            <a:r>
              <a:rPr sz="1200" spc="-3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0000"/>
                </a:solidFill>
                <a:latin typeface="Arial MT"/>
                <a:cs typeface="Arial MT"/>
              </a:rPr>
              <a:t>cursus.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Arial MT"/>
              <a:cs typeface="Arial MT"/>
            </a:endParaRPr>
          </a:p>
          <a:p>
            <a:pPr marL="227329" indent="-21526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27329" algn="l"/>
                <a:tab pos="227965" algn="l"/>
              </a:tabLst>
            </a:pPr>
            <a:r>
              <a:rPr sz="1350" b="1" dirty="0">
                <a:latin typeface="Arial"/>
                <a:cs typeface="Arial"/>
              </a:rPr>
              <a:t>Les</a:t>
            </a:r>
            <a:r>
              <a:rPr sz="1350" b="1" spc="-20" dirty="0">
                <a:latin typeface="Arial"/>
                <a:cs typeface="Arial"/>
              </a:rPr>
              <a:t> </a:t>
            </a:r>
            <a:r>
              <a:rPr sz="1350" b="1" dirty="0">
                <a:latin typeface="Arial"/>
                <a:cs typeface="Arial"/>
              </a:rPr>
              <a:t>contenus</a:t>
            </a:r>
            <a:r>
              <a:rPr sz="1350" b="1" spc="-45" dirty="0">
                <a:latin typeface="Arial"/>
                <a:cs typeface="Arial"/>
              </a:rPr>
              <a:t> </a:t>
            </a:r>
            <a:r>
              <a:rPr sz="1350" b="1" dirty="0">
                <a:latin typeface="Arial"/>
                <a:cs typeface="Arial"/>
              </a:rPr>
              <a:t>de</a:t>
            </a:r>
            <a:r>
              <a:rPr sz="1350" b="1" spc="-5" dirty="0">
                <a:latin typeface="Arial"/>
                <a:cs typeface="Arial"/>
              </a:rPr>
              <a:t> </a:t>
            </a:r>
            <a:r>
              <a:rPr sz="1350" b="1" dirty="0">
                <a:latin typeface="Arial"/>
                <a:cs typeface="Arial"/>
              </a:rPr>
              <a:t>formation</a:t>
            </a:r>
            <a:r>
              <a:rPr sz="1350" b="1" spc="-35" dirty="0">
                <a:latin typeface="Arial"/>
                <a:cs typeface="Arial"/>
              </a:rPr>
              <a:t> </a:t>
            </a:r>
            <a:r>
              <a:rPr sz="1350" b="1" dirty="0">
                <a:latin typeface="Arial"/>
                <a:cs typeface="Arial"/>
              </a:rPr>
              <a:t>sont:</a:t>
            </a:r>
            <a:endParaRPr sz="1350">
              <a:latin typeface="Arial"/>
              <a:cs typeface="Arial"/>
            </a:endParaRPr>
          </a:p>
          <a:p>
            <a:pPr marL="142240" marR="187325" indent="-129539">
              <a:lnSpc>
                <a:spcPct val="100000"/>
              </a:lnSpc>
              <a:spcBef>
                <a:spcPts val="5"/>
              </a:spcBef>
              <a:buChar char="-"/>
              <a:tabLst>
                <a:tab pos="142240" algn="l"/>
              </a:tabLst>
            </a:pPr>
            <a:r>
              <a:rPr sz="1200" spc="-5" dirty="0">
                <a:latin typeface="Arial MT"/>
                <a:cs typeface="Arial MT"/>
              </a:rPr>
              <a:t>des enseignements généraux (lettres modernes, histoire-géographie, technologies </a:t>
            </a:r>
            <a:r>
              <a:rPr sz="1200" dirty="0">
                <a:latin typeface="Arial MT"/>
                <a:cs typeface="Arial MT"/>
              </a:rPr>
              <a:t>de </a:t>
            </a:r>
            <a:r>
              <a:rPr sz="1200" spc="-5" dirty="0">
                <a:latin typeface="Arial MT"/>
                <a:cs typeface="Arial MT"/>
              </a:rPr>
              <a:t>l’informatique </a:t>
            </a:r>
            <a:r>
              <a:rPr sz="1200" dirty="0">
                <a:latin typeface="Arial MT"/>
                <a:cs typeface="Arial MT"/>
              </a:rPr>
              <a:t>et du </a:t>
            </a:r>
            <a:r>
              <a:rPr sz="1200" spc="-5" dirty="0">
                <a:latin typeface="Arial MT"/>
                <a:cs typeface="Arial MT"/>
              </a:rPr>
              <a:t>multimédia, </a:t>
            </a:r>
            <a:r>
              <a:rPr sz="1200" spc="-3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sciences </a:t>
            </a:r>
            <a:r>
              <a:rPr sz="1200" spc="-5" dirty="0">
                <a:latin typeface="Arial MT"/>
                <a:cs typeface="Arial MT"/>
              </a:rPr>
              <a:t>économiques, sociales </a:t>
            </a:r>
            <a:r>
              <a:rPr sz="1200" dirty="0">
                <a:latin typeface="Arial MT"/>
                <a:cs typeface="Arial MT"/>
              </a:rPr>
              <a:t>et </a:t>
            </a:r>
            <a:r>
              <a:rPr sz="1200" spc="-5" dirty="0">
                <a:latin typeface="Arial MT"/>
                <a:cs typeface="Arial MT"/>
              </a:rPr>
              <a:t>de gestion, langue vivante, biologie-écologie, mathématiques, physique chimie, 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informatique,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éducation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socioculturelle,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éducation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physique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 </a:t>
            </a:r>
            <a:r>
              <a:rPr sz="1200" spc="-5" dirty="0">
                <a:latin typeface="Arial MT"/>
                <a:cs typeface="Arial MT"/>
              </a:rPr>
              <a:t>sportive)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142240" indent="-129539">
              <a:lnSpc>
                <a:spcPct val="100000"/>
              </a:lnSpc>
              <a:buChar char="-"/>
              <a:tabLst>
                <a:tab pos="142240" algn="l"/>
              </a:tabLst>
            </a:pPr>
            <a:r>
              <a:rPr sz="1200" spc="-5" dirty="0">
                <a:latin typeface="Arial MT"/>
                <a:cs typeface="Arial MT"/>
              </a:rPr>
              <a:t>des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enseignements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(techniques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professionnelles,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sciences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économiques)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142240" indent="-129539">
              <a:lnSpc>
                <a:spcPct val="100000"/>
              </a:lnSpc>
              <a:buChar char="-"/>
              <a:tabLst>
                <a:tab pos="142240" algn="l"/>
              </a:tabLst>
            </a:pP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enseignements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l’initiative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établissements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142240" marR="472440" indent="-129539">
              <a:lnSpc>
                <a:spcPct val="100000"/>
              </a:lnSpc>
              <a:buChar char="-"/>
              <a:tabLst>
                <a:tab pos="142240" algn="l"/>
              </a:tabLst>
            </a:pPr>
            <a:r>
              <a:rPr sz="1200" dirty="0">
                <a:latin typeface="Arial MT"/>
                <a:cs typeface="Arial MT"/>
              </a:rPr>
              <a:t>un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stage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collectif </a:t>
            </a:r>
            <a:r>
              <a:rPr sz="1200" dirty="0">
                <a:latin typeface="Arial MT"/>
                <a:cs typeface="Arial MT"/>
              </a:rPr>
              <a:t>pour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l’éducation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</a:t>
            </a:r>
            <a:r>
              <a:rPr sz="1200" spc="-5" dirty="0">
                <a:latin typeface="Arial MT"/>
                <a:cs typeface="Arial MT"/>
              </a:rPr>
              <a:t> la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santé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développement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durable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(1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semaine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2de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professionnelle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1 </a:t>
            </a:r>
            <a:r>
              <a:rPr sz="1200" spc="-3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semaine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sur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le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cycle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terminal);</a:t>
            </a:r>
            <a:endParaRPr sz="1200">
              <a:latin typeface="Arial MT"/>
              <a:cs typeface="Arial MT"/>
            </a:endParaRPr>
          </a:p>
          <a:p>
            <a:pPr marL="142240" indent="-129539">
              <a:lnSpc>
                <a:spcPct val="100000"/>
              </a:lnSpc>
              <a:buChar char="-"/>
              <a:tabLst>
                <a:tab pos="142240" algn="l"/>
              </a:tabLst>
            </a:pPr>
            <a:r>
              <a:rPr sz="1200" spc="-5" dirty="0">
                <a:latin typeface="Arial MT"/>
                <a:cs typeface="Arial MT"/>
              </a:rPr>
              <a:t>des travaux pratiques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renforcés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(chantier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école)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184785" indent="-172720">
              <a:lnSpc>
                <a:spcPct val="100000"/>
              </a:lnSpc>
              <a:buChar char="-"/>
              <a:tabLst>
                <a:tab pos="185420" algn="l"/>
              </a:tabLst>
            </a:pPr>
            <a:r>
              <a:rPr sz="1200" spc="-5" dirty="0">
                <a:latin typeface="Arial MT"/>
                <a:cs typeface="Arial MT"/>
              </a:rPr>
              <a:t>une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mise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à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niveau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élèves (1 </a:t>
            </a:r>
            <a:r>
              <a:rPr sz="1200" dirty="0">
                <a:latin typeface="Arial MT"/>
                <a:cs typeface="Arial MT"/>
              </a:rPr>
              <a:t>semaine en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2de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professionnelle)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;</a:t>
            </a:r>
            <a:endParaRPr sz="1200">
              <a:latin typeface="Arial MT"/>
              <a:cs typeface="Arial MT"/>
            </a:endParaRPr>
          </a:p>
          <a:p>
            <a:pPr marL="142240" marR="334010" indent="-129539">
              <a:lnSpc>
                <a:spcPct val="100000"/>
              </a:lnSpc>
              <a:buFont typeface="Arial MT"/>
              <a:buChar char="-"/>
              <a:tabLst>
                <a:tab pos="142240" algn="l"/>
              </a:tabLst>
            </a:pPr>
            <a:r>
              <a:rPr sz="1200" b="1" spc="-5" dirty="0">
                <a:latin typeface="Arial"/>
                <a:cs typeface="Arial"/>
              </a:rPr>
              <a:t>des </a:t>
            </a:r>
            <a:r>
              <a:rPr sz="1200" b="1" dirty="0">
                <a:latin typeface="Arial"/>
                <a:cs typeface="Arial"/>
              </a:rPr>
              <a:t>périodes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formation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en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milieu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professionnel (18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à 22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semaines</a:t>
            </a:r>
            <a:r>
              <a:rPr sz="1200" b="1" spc="-4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stages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dont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4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à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6 semaines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en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2de </a:t>
            </a:r>
            <a:r>
              <a:rPr sz="1200" b="1" spc="-31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professionnelle).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68161" y="221741"/>
            <a:ext cx="2961640" cy="728980"/>
          </a:xfrm>
          <a:prstGeom prst="rect">
            <a:avLst/>
          </a:prstGeom>
          <a:ln w="25400">
            <a:solidFill>
              <a:srgbClr val="EA5333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60"/>
              </a:spcBef>
            </a:pPr>
            <a:r>
              <a:rPr sz="800" b="1" spc="20" dirty="0">
                <a:latin typeface="Arial"/>
                <a:cs typeface="Arial"/>
              </a:rPr>
              <a:t>UN</a:t>
            </a:r>
            <a:r>
              <a:rPr sz="800" b="1" spc="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DIPLÔME</a:t>
            </a:r>
            <a:r>
              <a:rPr sz="800" b="1" spc="-2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PROFESSIONNEL</a:t>
            </a:r>
            <a:r>
              <a:rPr sz="800" b="1" spc="-50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ET</a:t>
            </a:r>
            <a:r>
              <a:rPr sz="800" b="1" spc="-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APRÈS</a:t>
            </a:r>
            <a:r>
              <a:rPr sz="800" b="1" spc="5" dirty="0">
                <a:latin typeface="Arial"/>
                <a:cs typeface="Arial"/>
              </a:rPr>
              <a:t> </a:t>
            </a:r>
            <a:r>
              <a:rPr sz="800" b="1" spc="15" dirty="0">
                <a:latin typeface="Arial"/>
                <a:cs typeface="Arial"/>
              </a:rPr>
              <a:t>?</a:t>
            </a:r>
            <a:r>
              <a:rPr sz="800" b="1" spc="-5" dirty="0">
                <a:latin typeface="Arial"/>
                <a:cs typeface="Arial"/>
              </a:rPr>
              <a:t> </a:t>
            </a:r>
            <a:r>
              <a:rPr sz="800" spc="10" dirty="0">
                <a:latin typeface="Arial MT"/>
                <a:cs typeface="Arial MT"/>
              </a:rPr>
              <a:t>Dans de</a:t>
            </a:r>
            <a:endParaRPr sz="800">
              <a:latin typeface="Arial MT"/>
              <a:cs typeface="Arial MT"/>
            </a:endParaRPr>
          </a:p>
          <a:p>
            <a:pPr marL="92075">
              <a:lnSpc>
                <a:spcPct val="100000"/>
              </a:lnSpc>
              <a:spcBef>
                <a:spcPts val="30"/>
              </a:spcBef>
            </a:pPr>
            <a:r>
              <a:rPr sz="800" spc="10" dirty="0">
                <a:latin typeface="Arial MT"/>
                <a:cs typeface="Arial MT"/>
              </a:rPr>
              <a:t>nombreux</a:t>
            </a:r>
            <a:r>
              <a:rPr sz="800" spc="3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secteurs,</a:t>
            </a:r>
            <a:r>
              <a:rPr sz="800" spc="-15" dirty="0">
                <a:latin typeface="Arial MT"/>
                <a:cs typeface="Arial MT"/>
              </a:rPr>
              <a:t> </a:t>
            </a:r>
            <a:r>
              <a:rPr sz="800" spc="15" dirty="0">
                <a:latin typeface="Arial MT"/>
                <a:cs typeface="Arial MT"/>
              </a:rPr>
              <a:t>CAP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et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bac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professionnel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suffisent</a:t>
            </a:r>
            <a:endParaRPr sz="800">
              <a:latin typeface="Arial MT"/>
              <a:cs typeface="Arial MT"/>
            </a:endParaRPr>
          </a:p>
          <a:p>
            <a:pPr marL="92075" marR="401320">
              <a:lnSpc>
                <a:spcPct val="103099"/>
              </a:lnSpc>
              <a:spcBef>
                <a:spcPts val="5"/>
              </a:spcBef>
            </a:pPr>
            <a:r>
              <a:rPr sz="800" spc="10" dirty="0">
                <a:latin typeface="Arial MT"/>
                <a:cs typeface="Arial MT"/>
              </a:rPr>
              <a:t>pour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démarrer</a:t>
            </a:r>
            <a:r>
              <a:rPr sz="800" spc="2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dans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un </a:t>
            </a:r>
            <a:r>
              <a:rPr sz="800" spc="5" dirty="0">
                <a:latin typeface="Arial MT"/>
                <a:cs typeface="Arial MT"/>
              </a:rPr>
              <a:t>métier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et</a:t>
            </a:r>
            <a:r>
              <a:rPr sz="80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5" dirty="0">
                <a:latin typeface="Arial MT"/>
                <a:cs typeface="Arial MT"/>
              </a:rPr>
              <a:t>pourrez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présenter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sur</a:t>
            </a:r>
            <a:r>
              <a:rPr sz="800" spc="5" dirty="0">
                <a:latin typeface="Arial MT"/>
                <a:cs typeface="Arial MT"/>
              </a:rPr>
              <a:t> le</a:t>
            </a:r>
            <a:r>
              <a:rPr sz="800" spc="10" dirty="0">
                <a:latin typeface="Arial MT"/>
                <a:cs typeface="Arial MT"/>
              </a:rPr>
              <a:t> marché</a:t>
            </a:r>
            <a:r>
              <a:rPr sz="800" spc="1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du </a:t>
            </a:r>
            <a:r>
              <a:rPr sz="800" spc="5" dirty="0">
                <a:latin typeface="Arial MT"/>
                <a:cs typeface="Arial MT"/>
              </a:rPr>
              <a:t>travail</a:t>
            </a:r>
            <a:r>
              <a:rPr sz="800" spc="10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tout </a:t>
            </a:r>
            <a:r>
              <a:rPr sz="800" spc="10" dirty="0">
                <a:latin typeface="Arial MT"/>
                <a:cs typeface="Arial MT"/>
              </a:rPr>
              <a:t>de </a:t>
            </a:r>
            <a:r>
              <a:rPr sz="800" spc="5" dirty="0">
                <a:latin typeface="Arial MT"/>
                <a:cs typeface="Arial MT"/>
              </a:rPr>
              <a:t>suite.</a:t>
            </a:r>
            <a:r>
              <a:rPr sz="80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Vous </a:t>
            </a:r>
            <a:r>
              <a:rPr sz="800" spc="-204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pouvez</a:t>
            </a:r>
            <a:r>
              <a:rPr sz="800" spc="20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également</a:t>
            </a:r>
            <a:r>
              <a:rPr sz="800" spc="35" dirty="0">
                <a:latin typeface="Arial MT"/>
                <a:cs typeface="Arial MT"/>
              </a:rPr>
              <a:t> </a:t>
            </a:r>
            <a:r>
              <a:rPr sz="800" spc="5" dirty="0">
                <a:latin typeface="Arial MT"/>
                <a:cs typeface="Arial MT"/>
              </a:rPr>
              <a:t>continuer</a:t>
            </a:r>
            <a:r>
              <a:rPr sz="800" spc="25" dirty="0">
                <a:latin typeface="Arial MT"/>
                <a:cs typeface="Arial MT"/>
              </a:rPr>
              <a:t> </a:t>
            </a:r>
            <a:r>
              <a:rPr sz="800" spc="15" dirty="0">
                <a:latin typeface="Arial MT"/>
                <a:cs typeface="Arial MT"/>
              </a:rPr>
              <a:t>à</a:t>
            </a:r>
            <a:r>
              <a:rPr sz="800" spc="10" dirty="0">
                <a:latin typeface="Arial MT"/>
                <a:cs typeface="Arial MT"/>
              </a:rPr>
              <a:t> vous</a:t>
            </a:r>
            <a:r>
              <a:rPr sz="800" spc="-5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former.</a:t>
            </a:r>
            <a:endParaRPr sz="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79723" y="1630171"/>
            <a:ext cx="4852035" cy="76263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 indent="73025">
              <a:lnSpc>
                <a:spcPts val="2750"/>
              </a:lnSpc>
              <a:spcBef>
                <a:spcPts val="440"/>
              </a:spcBef>
            </a:pPr>
            <a:r>
              <a:rPr sz="2550" b="0" spc="-10" dirty="0">
                <a:solidFill>
                  <a:srgbClr val="9F5BEE"/>
                </a:solidFill>
                <a:latin typeface="Arial Black"/>
                <a:cs typeface="Arial Black"/>
              </a:rPr>
              <a:t>Les</a:t>
            </a:r>
            <a:r>
              <a:rPr sz="2550" b="0" spc="5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spc="-10" dirty="0">
                <a:solidFill>
                  <a:srgbClr val="9F5BEE"/>
                </a:solidFill>
                <a:latin typeface="Arial Black"/>
                <a:cs typeface="Arial Black"/>
              </a:rPr>
              <a:t>familles</a:t>
            </a:r>
            <a:r>
              <a:rPr sz="2550" b="0" spc="5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spc="-5" dirty="0">
                <a:solidFill>
                  <a:srgbClr val="9F5BEE"/>
                </a:solidFill>
                <a:latin typeface="Arial Black"/>
                <a:cs typeface="Arial Black"/>
              </a:rPr>
              <a:t>de</a:t>
            </a:r>
            <a:r>
              <a:rPr sz="2550" b="0" spc="-10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dirty="0">
                <a:solidFill>
                  <a:srgbClr val="9F5BEE"/>
                </a:solidFill>
                <a:latin typeface="Arial Black"/>
                <a:cs typeface="Arial Black"/>
              </a:rPr>
              <a:t>métiers</a:t>
            </a:r>
            <a:r>
              <a:rPr sz="2550" b="0" spc="45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spc="-5" dirty="0">
                <a:solidFill>
                  <a:srgbClr val="9F5BEE"/>
                </a:solidFill>
                <a:latin typeface="Arial Black"/>
                <a:cs typeface="Arial Black"/>
              </a:rPr>
              <a:t>en </a:t>
            </a:r>
            <a:r>
              <a:rPr sz="2550" b="0" spc="-835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spc="-10" dirty="0">
                <a:solidFill>
                  <a:srgbClr val="9F5BEE"/>
                </a:solidFill>
                <a:latin typeface="Arial Black"/>
                <a:cs typeface="Arial Black"/>
              </a:rPr>
              <a:t>baccalauréat</a:t>
            </a:r>
            <a:r>
              <a:rPr sz="2550" b="0" dirty="0">
                <a:solidFill>
                  <a:srgbClr val="9F5BEE"/>
                </a:solidFill>
                <a:latin typeface="Arial Black"/>
                <a:cs typeface="Arial Black"/>
              </a:rPr>
              <a:t> </a:t>
            </a:r>
            <a:r>
              <a:rPr sz="2550" b="0" spc="-10" dirty="0">
                <a:solidFill>
                  <a:srgbClr val="9F5BEE"/>
                </a:solidFill>
                <a:latin typeface="Arial Black"/>
                <a:cs typeface="Arial Black"/>
              </a:rPr>
              <a:t>professionnel</a:t>
            </a:r>
            <a:endParaRPr sz="255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11795" y="6554749"/>
            <a:ext cx="140970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750" b="1" dirty="0">
                <a:solidFill>
                  <a:srgbClr val="404040"/>
                </a:solidFill>
                <a:latin typeface="Arial"/>
                <a:cs typeface="Arial"/>
              </a:rPr>
              <a:t>6</a:t>
            </a:fld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7000" y="125425"/>
            <a:ext cx="6315075" cy="377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300" dirty="0">
                <a:solidFill>
                  <a:srgbClr val="000000"/>
                </a:solidFill>
              </a:rPr>
              <a:t>Les</a:t>
            </a:r>
            <a:r>
              <a:rPr sz="2300" spc="-35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familles</a:t>
            </a:r>
            <a:r>
              <a:rPr sz="2300" spc="-3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de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métiers</a:t>
            </a:r>
            <a:r>
              <a:rPr sz="2300" spc="-35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en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classe</a:t>
            </a:r>
            <a:r>
              <a:rPr sz="2300" spc="-4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de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seconde</a:t>
            </a:r>
            <a:endParaRPr sz="2300"/>
          </a:p>
        </p:txBody>
      </p:sp>
      <p:sp>
        <p:nvSpPr>
          <p:cNvPr id="21" name="object 21"/>
          <p:cNvSpPr txBox="1"/>
          <p:nvPr/>
        </p:nvSpPr>
        <p:spPr>
          <a:xfrm>
            <a:off x="7511795" y="6554749"/>
            <a:ext cx="140970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750" b="1" dirty="0">
                <a:solidFill>
                  <a:srgbClr val="404040"/>
                </a:solidFill>
                <a:latin typeface="Arial"/>
                <a:cs typeface="Arial"/>
              </a:rPr>
              <a:t>7</a:t>
            </a:fld>
            <a:endParaRPr sz="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2625" y="889507"/>
            <a:ext cx="8524875" cy="1062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0500" marR="5080" indent="-178435" algn="just">
              <a:lnSpc>
                <a:spcPct val="100000"/>
              </a:lnSpc>
              <a:spcBef>
                <a:spcPts val="105"/>
              </a:spcBef>
              <a:buChar char="■"/>
              <a:tabLst>
                <a:tab pos="191135" algn="l"/>
              </a:tabLst>
            </a:pPr>
            <a:r>
              <a:rPr sz="1700" dirty="0">
                <a:latin typeface="Arial MT"/>
                <a:cs typeface="Arial MT"/>
              </a:rPr>
              <a:t>Dans le cadre de la transformation de la voie professionnelle, définies au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niveau 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national, 14 </a:t>
            </a:r>
            <a:r>
              <a:rPr sz="1700" spc="-5" dirty="0">
                <a:latin typeface="Arial MT"/>
                <a:cs typeface="Arial MT"/>
              </a:rPr>
              <a:t>familles </a:t>
            </a:r>
            <a:r>
              <a:rPr sz="1700" dirty="0">
                <a:latin typeface="Arial MT"/>
                <a:cs typeface="Arial MT"/>
              </a:rPr>
              <a:t>de métiers sont mises en place pour </a:t>
            </a:r>
            <a:r>
              <a:rPr sz="1700" spc="-5" dirty="0">
                <a:latin typeface="Arial MT"/>
                <a:cs typeface="Arial MT"/>
              </a:rPr>
              <a:t>permettre </a:t>
            </a:r>
            <a:r>
              <a:rPr sz="1700" spc="5" dirty="0">
                <a:latin typeface="Arial MT"/>
                <a:cs typeface="Arial MT"/>
              </a:rPr>
              <a:t>aux </a:t>
            </a:r>
            <a:r>
              <a:rPr sz="1700" dirty="0">
                <a:latin typeface="Arial MT"/>
                <a:cs typeface="Arial MT"/>
              </a:rPr>
              <a:t>élèves de 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seconde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spc="-5" dirty="0">
                <a:latin typeface="Arial MT"/>
                <a:cs typeface="Arial MT"/>
              </a:rPr>
              <a:t>d’acquérir</a:t>
            </a:r>
            <a:r>
              <a:rPr sz="1700" dirty="0">
                <a:latin typeface="Arial MT"/>
                <a:cs typeface="Arial MT"/>
              </a:rPr>
              <a:t> les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spc="-5" dirty="0">
                <a:latin typeface="Arial MT"/>
                <a:cs typeface="Arial MT"/>
              </a:rPr>
              <a:t>compétences</a:t>
            </a:r>
            <a:r>
              <a:rPr sz="1700" dirty="0">
                <a:latin typeface="Arial MT"/>
                <a:cs typeface="Arial MT"/>
              </a:rPr>
              <a:t> professionnelles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spc="-5" dirty="0">
                <a:latin typeface="Arial MT"/>
                <a:cs typeface="Arial MT"/>
              </a:rPr>
              <a:t>communes</a:t>
            </a:r>
            <a:r>
              <a:rPr sz="1700" dirty="0">
                <a:latin typeface="Arial MT"/>
                <a:cs typeface="Arial MT"/>
              </a:rPr>
              <a:t> </a:t>
            </a:r>
            <a:r>
              <a:rPr sz="1700" spc="5" dirty="0">
                <a:latin typeface="Arial MT"/>
                <a:cs typeface="Arial MT"/>
              </a:rPr>
              <a:t>aux</a:t>
            </a:r>
            <a:r>
              <a:rPr sz="1700" spc="1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spécialités </a:t>
            </a:r>
            <a:r>
              <a:rPr sz="1700" spc="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concernées.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3877" y="1983181"/>
            <a:ext cx="4102100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construction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durable,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du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bâtiment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travaux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publics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3877" y="2152904"/>
            <a:ext cx="362712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Travaux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publics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bâtiment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: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organisation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réalisation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gros œuvre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Interventions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sur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 patrimoine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bâti, 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Maçonnerie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Interventions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sur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 patrimoine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bâti, option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Charpente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Interventions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sur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 patrimoine bâti, 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Couverture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Menuiserie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aluminium-verre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Aménagement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finitions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bâtiment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Ouvrages du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bâtiment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: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métallerie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3877" y="3523615"/>
            <a:ext cx="16287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relation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client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3877" y="3692778"/>
            <a:ext cx="255206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2085" marR="18415" indent="-172085" algn="r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72085" algn="l"/>
                <a:tab pos="172720" algn="l"/>
              </a:tabLst>
            </a:pPr>
            <a:r>
              <a:rPr sz="1000" spc="-5" dirty="0">
                <a:latin typeface="Calibri"/>
                <a:cs typeface="Calibri"/>
              </a:rPr>
              <a:t>Métiers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commerce</a:t>
            </a:r>
            <a:r>
              <a:rPr sz="1000" spc="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 la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vente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</a:t>
            </a:r>
            <a:endParaRPr sz="1000">
              <a:latin typeface="Calibri"/>
              <a:cs typeface="Calibri"/>
            </a:endParaRPr>
          </a:p>
          <a:p>
            <a:pPr marR="49530" algn="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Animation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gestion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l’espace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commercial</a:t>
            </a:r>
            <a:endParaRPr sz="1000">
              <a:latin typeface="Calibri"/>
              <a:cs typeface="Calibri"/>
            </a:endParaRPr>
          </a:p>
          <a:p>
            <a:pPr marL="184785" marR="5080" indent="-172720" algn="just">
              <a:lnSpc>
                <a:spcPct val="100000"/>
              </a:lnSpc>
              <a:buFont typeface="Arial MT"/>
              <a:buChar char="•"/>
              <a:tabLst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Métiers du commerce et de la vente option B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Prospection-clientèle et valorisation de l’offre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commerciale</a:t>
            </a:r>
            <a:endParaRPr sz="1000">
              <a:latin typeface="Calibri"/>
              <a:cs typeface="Calibri"/>
            </a:endParaRPr>
          </a:p>
          <a:p>
            <a:pPr marL="184785" indent="-172720" algn="just">
              <a:lnSpc>
                <a:spcPct val="100000"/>
              </a:lnSpc>
              <a:buFont typeface="Arial MT"/>
              <a:buChar char="•"/>
              <a:tabLst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Métiers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l’accueil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8099" y="5262498"/>
            <a:ext cx="291592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 de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 gestion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administrative, du transport </a:t>
            </a:r>
            <a:r>
              <a:rPr sz="1100" b="1" spc="-2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 de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logistique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8099" y="5599277"/>
            <a:ext cx="242506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Assistance à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la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gestion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organisations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Logistique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Organisation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transport de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marchandises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34890" y="2027936"/>
            <a:ext cx="15405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l’aéronautique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34890" y="2197099"/>
            <a:ext cx="18199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Aéronautique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Avionique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Aéronautique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Système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Aéronautique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Structure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Aviation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générale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55109" y="3523615"/>
            <a:ext cx="231394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 des industries graphiques et de </a:t>
            </a:r>
            <a:r>
              <a:rPr sz="1100" b="1" spc="-2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communication</a:t>
            </a:r>
            <a:r>
              <a:rPr sz="1100" b="1" spc="-2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(2FMIG)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55109" y="3860419"/>
            <a:ext cx="2350135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Façonnage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produits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imprimés,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routage</a:t>
            </a:r>
            <a:endParaRPr sz="1000">
              <a:latin typeface="Calibri"/>
              <a:cs typeface="Calibri"/>
            </a:endParaRPr>
          </a:p>
          <a:p>
            <a:pPr marL="184785" marR="32956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Réalisation de produits imprimés et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plurimédia Option A productions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graphiques</a:t>
            </a:r>
            <a:endParaRPr sz="1000">
              <a:latin typeface="Calibri"/>
              <a:cs typeface="Calibri"/>
            </a:endParaRPr>
          </a:p>
          <a:p>
            <a:pPr marL="184785" marR="32956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Réalisation de produits imprimés et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plurimédia Option B productions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imprimées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58539" y="5270372"/>
            <a:ext cx="20834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l’hôtellerie-restauration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58539" y="5439536"/>
            <a:ext cx="1888489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Cuisine</a:t>
            </a:r>
            <a:endParaRPr sz="1000">
              <a:latin typeface="Calibri"/>
              <a:cs typeface="Calibri"/>
            </a:endParaRPr>
          </a:p>
          <a:p>
            <a:pPr marL="184785" marR="5080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Commercialisation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services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en </a:t>
            </a:r>
            <a:r>
              <a:rPr sz="1000" spc="-2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restauration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29119" y="2076069"/>
            <a:ext cx="150368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l’alimentation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29119" y="2245232"/>
            <a:ext cx="163322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Boucher-charcutier-traiteur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Boulanger-pâtissier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Poissonnier-écailler-traiteur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59956" y="3542157"/>
            <a:ext cx="1635125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 des études et de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 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modélisation numérique du </a:t>
            </a:r>
            <a:r>
              <a:rPr sz="1100" b="1" spc="-2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bâtiment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59956" y="4046601"/>
            <a:ext cx="200342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2085" marR="102870" indent="-17208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720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d’études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bâtiment</a:t>
            </a:r>
            <a:endParaRPr sz="1000">
              <a:latin typeface="Calibri"/>
              <a:cs typeface="Calibri"/>
            </a:endParaRPr>
          </a:p>
          <a:p>
            <a:pPr marR="72390"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: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Études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 économie</a:t>
            </a:r>
            <a:endParaRPr sz="1000">
              <a:latin typeface="Calibri"/>
              <a:cs typeface="Calibri"/>
            </a:endParaRPr>
          </a:p>
          <a:p>
            <a:pPr marL="172085" marR="102870" indent="-172085">
              <a:lnSpc>
                <a:spcPct val="100000"/>
              </a:lnSpc>
              <a:buFont typeface="Arial MT"/>
              <a:buChar char="•"/>
              <a:tabLst>
                <a:tab pos="1720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d’études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bâtiment</a:t>
            </a:r>
            <a:endParaRPr sz="1000">
              <a:latin typeface="Calibri"/>
              <a:cs typeface="Calibri"/>
            </a:endParaRPr>
          </a:p>
          <a:p>
            <a:pPr marL="172085"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: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Assistant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en architecture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 géomètre-topographe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757543" y="5270372"/>
            <a:ext cx="198628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3307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 de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beauté et du </a:t>
            </a:r>
            <a:r>
              <a:rPr sz="1100" b="1" spc="-2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bien-être</a:t>
            </a:r>
            <a:endParaRPr sz="11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Esthétique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cosmétique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parfumerie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Métiers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la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coiffure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7000" y="125425"/>
            <a:ext cx="6315075" cy="377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300" dirty="0">
                <a:solidFill>
                  <a:srgbClr val="000000"/>
                </a:solidFill>
              </a:rPr>
              <a:t>Les</a:t>
            </a:r>
            <a:r>
              <a:rPr sz="2300" spc="-35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familles</a:t>
            </a:r>
            <a:r>
              <a:rPr sz="2300" spc="-3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de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métiers</a:t>
            </a:r>
            <a:r>
              <a:rPr sz="2300" spc="-35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en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classe</a:t>
            </a:r>
            <a:r>
              <a:rPr sz="2300" spc="-4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de</a:t>
            </a:r>
            <a:r>
              <a:rPr sz="2300" spc="-20" dirty="0">
                <a:solidFill>
                  <a:srgbClr val="000000"/>
                </a:solidFill>
              </a:rPr>
              <a:t> </a:t>
            </a:r>
            <a:r>
              <a:rPr sz="2300" dirty="0">
                <a:solidFill>
                  <a:srgbClr val="000000"/>
                </a:solidFill>
              </a:rPr>
              <a:t>seconde</a:t>
            </a:r>
            <a:endParaRPr sz="2300"/>
          </a:p>
        </p:txBody>
      </p:sp>
      <p:sp>
        <p:nvSpPr>
          <p:cNvPr id="15" name="object 15"/>
          <p:cNvSpPr txBox="1"/>
          <p:nvPr/>
        </p:nvSpPr>
        <p:spPr>
          <a:xfrm>
            <a:off x="7511795" y="6554749"/>
            <a:ext cx="140970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750" b="1" dirty="0">
                <a:solidFill>
                  <a:srgbClr val="404040"/>
                </a:solidFill>
                <a:latin typeface="Arial"/>
                <a:cs typeface="Arial"/>
              </a:rPr>
              <a:t>8</a:t>
            </a:fld>
            <a:endParaRPr sz="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2625" y="889507"/>
            <a:ext cx="8524875" cy="5441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0500" marR="5080" indent="-178435">
              <a:lnSpc>
                <a:spcPct val="100000"/>
              </a:lnSpc>
              <a:spcBef>
                <a:spcPts val="105"/>
              </a:spcBef>
              <a:buChar char="■"/>
              <a:tabLst>
                <a:tab pos="191135" algn="l"/>
              </a:tabLst>
            </a:pPr>
            <a:r>
              <a:rPr sz="1700" dirty="0">
                <a:latin typeface="Arial MT"/>
                <a:cs typeface="Arial MT"/>
              </a:rPr>
              <a:t>Dans</a:t>
            </a:r>
            <a:r>
              <a:rPr sz="1700" spc="42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le</a:t>
            </a:r>
            <a:r>
              <a:rPr sz="1700" spc="409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cadre</a:t>
            </a:r>
            <a:r>
              <a:rPr sz="1700" spc="42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de</a:t>
            </a:r>
            <a:r>
              <a:rPr sz="1700" spc="41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la</a:t>
            </a:r>
            <a:r>
              <a:rPr sz="1700" spc="41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transformation</a:t>
            </a:r>
            <a:r>
              <a:rPr sz="1700" spc="42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de</a:t>
            </a:r>
            <a:r>
              <a:rPr sz="1700" spc="43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la</a:t>
            </a:r>
            <a:r>
              <a:rPr sz="1700" spc="42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voie</a:t>
            </a:r>
            <a:r>
              <a:rPr sz="1700" spc="42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professionnelle,</a:t>
            </a:r>
            <a:r>
              <a:rPr sz="1700" spc="41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définies</a:t>
            </a:r>
            <a:r>
              <a:rPr sz="1700" spc="42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au</a:t>
            </a:r>
            <a:r>
              <a:rPr sz="1700" spc="44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niveau </a:t>
            </a:r>
            <a:r>
              <a:rPr sz="1700" spc="-45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national,</a:t>
            </a:r>
            <a:r>
              <a:rPr sz="1700" spc="29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14</a:t>
            </a:r>
            <a:r>
              <a:rPr sz="1700" spc="315" dirty="0">
                <a:latin typeface="Arial MT"/>
                <a:cs typeface="Arial MT"/>
              </a:rPr>
              <a:t> </a:t>
            </a:r>
            <a:r>
              <a:rPr sz="1700" spc="-5" dirty="0">
                <a:latin typeface="Arial MT"/>
                <a:cs typeface="Arial MT"/>
              </a:rPr>
              <a:t>familles</a:t>
            </a:r>
            <a:r>
              <a:rPr sz="1700" spc="29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de</a:t>
            </a:r>
            <a:r>
              <a:rPr sz="1700" spc="30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métiers</a:t>
            </a:r>
            <a:r>
              <a:rPr sz="1700" spc="28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sont</a:t>
            </a:r>
            <a:r>
              <a:rPr sz="1700" spc="29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mises</a:t>
            </a:r>
            <a:r>
              <a:rPr sz="1700" spc="29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en</a:t>
            </a:r>
            <a:r>
              <a:rPr sz="1700" spc="30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place</a:t>
            </a:r>
            <a:r>
              <a:rPr sz="1700" spc="30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pour</a:t>
            </a:r>
            <a:r>
              <a:rPr sz="1700" spc="310" dirty="0">
                <a:latin typeface="Arial MT"/>
                <a:cs typeface="Arial MT"/>
              </a:rPr>
              <a:t> </a:t>
            </a:r>
            <a:r>
              <a:rPr sz="1700" spc="-5" dirty="0">
                <a:latin typeface="Arial MT"/>
                <a:cs typeface="Arial MT"/>
              </a:rPr>
              <a:t>permettre</a:t>
            </a:r>
            <a:r>
              <a:rPr sz="1700" spc="305" dirty="0">
                <a:latin typeface="Arial MT"/>
                <a:cs typeface="Arial MT"/>
              </a:rPr>
              <a:t> </a:t>
            </a:r>
            <a:r>
              <a:rPr sz="1700" spc="5" dirty="0">
                <a:latin typeface="Arial MT"/>
                <a:cs typeface="Arial MT"/>
              </a:rPr>
              <a:t>aux</a:t>
            </a:r>
            <a:r>
              <a:rPr sz="1700" spc="300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élèves</a:t>
            </a:r>
            <a:r>
              <a:rPr sz="1700" spc="305" dirty="0">
                <a:latin typeface="Arial MT"/>
                <a:cs typeface="Arial MT"/>
              </a:rPr>
              <a:t> </a:t>
            </a:r>
            <a:r>
              <a:rPr sz="1700" dirty="0">
                <a:latin typeface="Arial MT"/>
                <a:cs typeface="Arial MT"/>
              </a:rPr>
              <a:t>de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66082" y="1407921"/>
            <a:ext cx="443928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22755" algn="l"/>
                <a:tab pos="2922270" algn="l"/>
                <a:tab pos="3414395" algn="l"/>
              </a:tabLst>
            </a:pPr>
            <a:r>
              <a:rPr sz="1700" dirty="0">
                <a:latin typeface="Arial MT"/>
                <a:cs typeface="Arial MT"/>
              </a:rPr>
              <a:t>pr</a:t>
            </a:r>
            <a:r>
              <a:rPr sz="1700" spc="5" dirty="0">
                <a:latin typeface="Arial MT"/>
                <a:cs typeface="Arial MT"/>
              </a:rPr>
              <a:t>o</a:t>
            </a:r>
            <a:r>
              <a:rPr sz="1700" spc="-10" dirty="0">
                <a:latin typeface="Arial MT"/>
                <a:cs typeface="Arial MT"/>
              </a:rPr>
              <a:t>f</a:t>
            </a:r>
            <a:r>
              <a:rPr sz="1700" dirty="0">
                <a:latin typeface="Arial MT"/>
                <a:cs typeface="Arial MT"/>
              </a:rPr>
              <a:t>e</a:t>
            </a:r>
            <a:r>
              <a:rPr sz="1700" spc="10" dirty="0">
                <a:latin typeface="Arial MT"/>
                <a:cs typeface="Arial MT"/>
              </a:rPr>
              <a:t>s</a:t>
            </a:r>
            <a:r>
              <a:rPr sz="1700" dirty="0">
                <a:latin typeface="Arial MT"/>
                <a:cs typeface="Arial MT"/>
              </a:rPr>
              <a:t>sionnelles	co</a:t>
            </a:r>
            <a:r>
              <a:rPr sz="1700" spc="-20" dirty="0">
                <a:latin typeface="Arial MT"/>
                <a:cs typeface="Arial MT"/>
              </a:rPr>
              <a:t>m</a:t>
            </a:r>
            <a:r>
              <a:rPr sz="1700" dirty="0">
                <a:latin typeface="Arial MT"/>
                <a:cs typeface="Arial MT"/>
              </a:rPr>
              <a:t>munes	a</a:t>
            </a:r>
            <a:r>
              <a:rPr sz="1700" spc="10" dirty="0">
                <a:latin typeface="Arial MT"/>
                <a:cs typeface="Arial MT"/>
              </a:rPr>
              <a:t>u</a:t>
            </a:r>
            <a:r>
              <a:rPr sz="1700" dirty="0">
                <a:latin typeface="Arial MT"/>
                <a:cs typeface="Arial MT"/>
              </a:rPr>
              <a:t>x	s</a:t>
            </a:r>
            <a:r>
              <a:rPr sz="1700" spc="10" dirty="0">
                <a:latin typeface="Arial MT"/>
                <a:cs typeface="Arial MT"/>
              </a:rPr>
              <a:t>p</a:t>
            </a:r>
            <a:r>
              <a:rPr sz="1700" dirty="0">
                <a:latin typeface="Arial MT"/>
                <a:cs typeface="Arial MT"/>
              </a:rPr>
              <a:t>éc</a:t>
            </a:r>
            <a:r>
              <a:rPr sz="1700" spc="5" dirty="0">
                <a:latin typeface="Arial MT"/>
                <a:cs typeface="Arial MT"/>
              </a:rPr>
              <a:t>i</a:t>
            </a:r>
            <a:r>
              <a:rPr sz="1700" dirty="0">
                <a:latin typeface="Arial MT"/>
                <a:cs typeface="Arial MT"/>
              </a:rPr>
              <a:t>a</a:t>
            </a:r>
            <a:r>
              <a:rPr sz="1700" spc="-10" dirty="0">
                <a:latin typeface="Arial MT"/>
                <a:cs typeface="Arial MT"/>
              </a:rPr>
              <a:t>l</a:t>
            </a:r>
            <a:r>
              <a:rPr sz="1700" dirty="0">
                <a:latin typeface="Arial MT"/>
                <a:cs typeface="Arial MT"/>
              </a:rPr>
              <a:t>i</a:t>
            </a:r>
            <a:r>
              <a:rPr sz="1700" spc="-10" dirty="0">
                <a:latin typeface="Arial MT"/>
                <a:cs typeface="Arial MT"/>
              </a:rPr>
              <a:t>t</a:t>
            </a:r>
            <a:r>
              <a:rPr sz="1700" dirty="0">
                <a:latin typeface="Arial MT"/>
                <a:cs typeface="Arial MT"/>
              </a:rPr>
              <a:t>és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1464" y="1407921"/>
            <a:ext cx="3956685" cy="859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1610" marR="5080">
              <a:lnSpc>
                <a:spcPct val="100000"/>
              </a:lnSpc>
              <a:spcBef>
                <a:spcPts val="105"/>
              </a:spcBef>
              <a:tabLst>
                <a:tab pos="1143635" algn="l"/>
                <a:tab pos="2237740" algn="l"/>
                <a:tab pos="2658745" algn="l"/>
              </a:tabLst>
            </a:pPr>
            <a:r>
              <a:rPr sz="1700" dirty="0">
                <a:latin typeface="Arial MT"/>
                <a:cs typeface="Arial MT"/>
              </a:rPr>
              <a:t>seconde	</a:t>
            </a:r>
            <a:r>
              <a:rPr sz="1700" spc="-5" dirty="0">
                <a:latin typeface="Arial MT"/>
                <a:cs typeface="Arial MT"/>
              </a:rPr>
              <a:t>d</a:t>
            </a:r>
            <a:r>
              <a:rPr sz="1700" dirty="0">
                <a:latin typeface="Arial MT"/>
                <a:cs typeface="Arial MT"/>
              </a:rPr>
              <a:t>’</a:t>
            </a:r>
            <a:r>
              <a:rPr sz="1700" spc="-5" dirty="0">
                <a:latin typeface="Arial MT"/>
                <a:cs typeface="Arial MT"/>
              </a:rPr>
              <a:t>acquéri</a:t>
            </a:r>
            <a:r>
              <a:rPr sz="1700" dirty="0">
                <a:latin typeface="Arial MT"/>
                <a:cs typeface="Arial MT"/>
              </a:rPr>
              <a:t>r	les	com</a:t>
            </a:r>
            <a:r>
              <a:rPr sz="1700" spc="-15" dirty="0">
                <a:latin typeface="Arial MT"/>
                <a:cs typeface="Arial MT"/>
              </a:rPr>
              <a:t>p</a:t>
            </a:r>
            <a:r>
              <a:rPr sz="1700" dirty="0">
                <a:latin typeface="Arial MT"/>
                <a:cs typeface="Arial MT"/>
              </a:rPr>
              <a:t>é</a:t>
            </a:r>
            <a:r>
              <a:rPr sz="1700" spc="-10" dirty="0">
                <a:latin typeface="Arial MT"/>
                <a:cs typeface="Arial MT"/>
              </a:rPr>
              <a:t>t</a:t>
            </a:r>
            <a:r>
              <a:rPr sz="1700" dirty="0">
                <a:latin typeface="Arial MT"/>
                <a:cs typeface="Arial MT"/>
              </a:rPr>
              <a:t>ences  concernées.</a:t>
            </a:r>
            <a:endParaRPr sz="17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16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la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réalisation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d’ensembles mécaniques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industriels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Fonderie</a:t>
            </a: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Microtechniques</a:t>
            </a: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Technicien</a:t>
            </a:r>
            <a:r>
              <a:rPr spc="-20" dirty="0"/>
              <a:t> </a:t>
            </a:r>
            <a:r>
              <a:rPr spc="-5" dirty="0"/>
              <a:t>modeleur</a:t>
            </a: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Technicien</a:t>
            </a:r>
            <a:r>
              <a:rPr spc="10" dirty="0"/>
              <a:t> </a:t>
            </a:r>
            <a:r>
              <a:rPr spc="-5" dirty="0"/>
              <a:t>en chaudronnerie</a:t>
            </a:r>
            <a:r>
              <a:rPr spc="-10" dirty="0"/>
              <a:t> </a:t>
            </a:r>
            <a:r>
              <a:rPr spc="-5" dirty="0"/>
              <a:t>industrielle</a:t>
            </a: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Traitements</a:t>
            </a:r>
            <a:r>
              <a:rPr dirty="0"/>
              <a:t> </a:t>
            </a:r>
            <a:r>
              <a:rPr spc="-5" dirty="0"/>
              <a:t>des</a:t>
            </a:r>
            <a:r>
              <a:rPr spc="-15" dirty="0"/>
              <a:t> </a:t>
            </a:r>
            <a:r>
              <a:rPr spc="-5" dirty="0"/>
              <a:t>matériaux</a:t>
            </a:r>
          </a:p>
          <a:p>
            <a:pPr marL="184785" marR="5080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Technicien</a:t>
            </a:r>
            <a:r>
              <a:rPr spc="20" dirty="0"/>
              <a:t> </a:t>
            </a:r>
            <a:r>
              <a:rPr spc="-5" dirty="0"/>
              <a:t>en</a:t>
            </a:r>
            <a:r>
              <a:rPr spc="5" dirty="0"/>
              <a:t> </a:t>
            </a:r>
            <a:r>
              <a:rPr spc="-5" dirty="0"/>
              <a:t>réalisation</a:t>
            </a:r>
            <a:r>
              <a:rPr dirty="0"/>
              <a:t> </a:t>
            </a:r>
            <a:r>
              <a:rPr spc="-5" dirty="0"/>
              <a:t>de</a:t>
            </a:r>
            <a:r>
              <a:rPr spc="15" dirty="0"/>
              <a:t> </a:t>
            </a:r>
            <a:r>
              <a:rPr spc="-5" dirty="0"/>
              <a:t>produits</a:t>
            </a:r>
            <a:r>
              <a:rPr spc="-10" dirty="0"/>
              <a:t> </a:t>
            </a:r>
            <a:r>
              <a:rPr spc="-5" dirty="0"/>
              <a:t>mécaniques</a:t>
            </a:r>
            <a:r>
              <a:rPr spc="10" dirty="0"/>
              <a:t> </a:t>
            </a:r>
            <a:r>
              <a:rPr spc="-5" dirty="0"/>
              <a:t>option</a:t>
            </a:r>
            <a:r>
              <a:rPr spc="-15" dirty="0"/>
              <a:t> </a:t>
            </a:r>
            <a:r>
              <a:rPr spc="-5" dirty="0"/>
              <a:t>réalisation</a:t>
            </a:r>
            <a:r>
              <a:rPr spc="5" dirty="0"/>
              <a:t> </a:t>
            </a:r>
            <a:r>
              <a:rPr spc="-5" dirty="0"/>
              <a:t>et</a:t>
            </a:r>
            <a:r>
              <a:rPr spc="20" dirty="0"/>
              <a:t> </a:t>
            </a:r>
            <a:r>
              <a:rPr spc="-10" dirty="0"/>
              <a:t>suivi </a:t>
            </a:r>
            <a:r>
              <a:rPr spc="-210" dirty="0"/>
              <a:t> </a:t>
            </a:r>
            <a:r>
              <a:rPr spc="-5" dirty="0"/>
              <a:t>de</a:t>
            </a:r>
            <a:r>
              <a:rPr spc="-10" dirty="0"/>
              <a:t> </a:t>
            </a:r>
            <a:r>
              <a:rPr spc="-5" dirty="0"/>
              <a:t>production</a:t>
            </a:r>
          </a:p>
          <a:p>
            <a:pPr marL="184785" marR="265430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pc="-5" dirty="0"/>
              <a:t>Technicien</a:t>
            </a:r>
            <a:r>
              <a:rPr spc="15" dirty="0"/>
              <a:t> </a:t>
            </a:r>
            <a:r>
              <a:rPr spc="-5" dirty="0"/>
              <a:t>en</a:t>
            </a:r>
            <a:r>
              <a:rPr spc="5" dirty="0"/>
              <a:t> </a:t>
            </a:r>
            <a:r>
              <a:rPr spc="-5" dirty="0"/>
              <a:t>réalisation</a:t>
            </a:r>
            <a:r>
              <a:rPr dirty="0"/>
              <a:t> </a:t>
            </a:r>
            <a:r>
              <a:rPr spc="-5" dirty="0"/>
              <a:t>de</a:t>
            </a:r>
            <a:r>
              <a:rPr spc="10" dirty="0"/>
              <a:t> </a:t>
            </a:r>
            <a:r>
              <a:rPr spc="-5" dirty="0"/>
              <a:t>produits</a:t>
            </a:r>
            <a:r>
              <a:rPr spc="-10" dirty="0"/>
              <a:t> </a:t>
            </a:r>
            <a:r>
              <a:rPr spc="-5" dirty="0"/>
              <a:t>mécaniques</a:t>
            </a:r>
            <a:r>
              <a:rPr spc="10" dirty="0"/>
              <a:t> </a:t>
            </a:r>
            <a:r>
              <a:rPr spc="-5" dirty="0"/>
              <a:t>option</a:t>
            </a:r>
            <a:r>
              <a:rPr spc="-15" dirty="0"/>
              <a:t> </a:t>
            </a:r>
            <a:r>
              <a:rPr spc="-5" dirty="0"/>
              <a:t>réalisation</a:t>
            </a:r>
            <a:r>
              <a:rPr dirty="0"/>
              <a:t> </a:t>
            </a:r>
            <a:r>
              <a:rPr spc="-5" dirty="0"/>
              <a:t>et </a:t>
            </a:r>
            <a:r>
              <a:rPr spc="-215" dirty="0"/>
              <a:t> </a:t>
            </a:r>
            <a:r>
              <a:rPr spc="-5" dirty="0"/>
              <a:t>maintenance</a:t>
            </a:r>
            <a:r>
              <a:rPr spc="-15" dirty="0"/>
              <a:t> </a:t>
            </a:r>
            <a:r>
              <a:rPr spc="-5" dirty="0"/>
              <a:t>des</a:t>
            </a:r>
            <a:r>
              <a:rPr spc="5" dirty="0"/>
              <a:t> </a:t>
            </a:r>
            <a:r>
              <a:rPr spc="-5" dirty="0"/>
              <a:t>outillages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74065" y="3720846"/>
            <a:ext cx="31527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du numérique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des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transitions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énergétiques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4065" y="3889705"/>
            <a:ext cx="3946525" cy="1550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installation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systèmes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énergétiques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climatiques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 maintenance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systèmes</a:t>
            </a:r>
            <a:r>
              <a:rPr sz="1000" spc="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énergétiques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climatiques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froid</a:t>
            </a:r>
            <a:r>
              <a:rPr sz="1000" spc="-5" dirty="0">
                <a:latin typeface="Calibri"/>
                <a:cs typeface="Calibri"/>
              </a:rPr>
              <a:t> 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conditionnement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d’air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Métiers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l’électricité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 </a:t>
            </a:r>
            <a:r>
              <a:rPr sz="1000" spc="-10" dirty="0">
                <a:latin typeface="Calibri"/>
                <a:cs typeface="Calibri"/>
              </a:rPr>
              <a:t>ses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environnements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connectés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Systèmes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numériques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Sûreté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sécurité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infrastructures,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endParaRPr sz="1000">
              <a:latin typeface="Calibri"/>
              <a:cs typeface="Calibri"/>
            </a:endParaRPr>
          </a:p>
          <a:p>
            <a:pPr marL="184785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l’habitat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tertiaire</a:t>
            </a:r>
            <a:endParaRPr sz="1000">
              <a:latin typeface="Calibri"/>
              <a:cs typeface="Calibri"/>
            </a:endParaRPr>
          </a:p>
          <a:p>
            <a:pPr marL="184785" marR="269240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Systèmes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numériques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 B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Audiovisuels,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réseau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équipement </a:t>
            </a:r>
            <a:r>
              <a:rPr sz="1000" spc="-2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domestiques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10" dirty="0">
                <a:latin typeface="Calibri"/>
                <a:cs typeface="Calibri"/>
              </a:rPr>
              <a:t>Systèmes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numériques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Réseaux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informatiques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systèmes</a:t>
            </a:r>
            <a:endParaRPr sz="1000">
              <a:latin typeface="Calibri"/>
              <a:cs typeface="Calibri"/>
            </a:endParaRPr>
          </a:p>
          <a:p>
            <a:pPr marL="184785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communicants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84852" y="2073910"/>
            <a:ext cx="33401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 de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la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maintenance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des matériels</a:t>
            </a:r>
            <a:r>
              <a:rPr sz="1100" b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des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véhicules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84852" y="2243073"/>
            <a:ext cx="3651250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 des véhicules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 A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Voitures particulières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 des véhicules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 B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Véhicules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transport routier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véhicules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motocycles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 matériels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matériels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agricoles</a:t>
            </a:r>
            <a:endParaRPr sz="1000">
              <a:latin typeface="Calibri"/>
              <a:cs typeface="Calibri"/>
            </a:endParaRPr>
          </a:p>
          <a:p>
            <a:pPr marL="184785" marR="95250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 des matériels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B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matériels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construction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 </a:t>
            </a:r>
            <a:r>
              <a:rPr sz="1000" spc="-2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manutention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matériels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Option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matériels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d’espaces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verts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4702" y="3561715"/>
            <a:ext cx="3386454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du pilotage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de la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maintenance des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installations </a:t>
            </a:r>
            <a:r>
              <a:rPr sz="1100" b="1" spc="-2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automatisées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54702" y="3898213"/>
            <a:ext cx="29908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Pilote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ligne de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production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Procédés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la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chimie,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 l’eau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papiers-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cartons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scierie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Maintenance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des systèmes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productions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connectés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84852" y="4732146"/>
            <a:ext cx="374205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Métiers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l’agencement,</a:t>
            </a:r>
            <a:r>
              <a:rPr sz="1100" b="1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la</a:t>
            </a:r>
            <a:r>
              <a:rPr sz="1100" b="1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menuiserie</a:t>
            </a:r>
            <a:r>
              <a:rPr sz="1100" b="1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et</a:t>
            </a:r>
            <a:r>
              <a:rPr sz="1100" b="1" spc="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sz="1100" b="1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6F2F9F"/>
                </a:solidFill>
                <a:latin typeface="Calibri"/>
                <a:cs typeface="Calibri"/>
              </a:rPr>
              <a:t>l’ameublement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84852" y="4901310"/>
            <a:ext cx="287020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 menuisier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agenceur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Technicien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de fabrication bois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matériaux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associés</a:t>
            </a:r>
            <a:endParaRPr sz="10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buFont typeface="Arial MT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latin typeface="Calibri"/>
                <a:cs typeface="Calibri"/>
              </a:rPr>
              <a:t>Étude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et réalisation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d’agencement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9858" y="1140333"/>
            <a:ext cx="7241540" cy="7645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903855" marR="5080" indent="-2891790">
              <a:lnSpc>
                <a:spcPts val="2760"/>
              </a:lnSpc>
              <a:spcBef>
                <a:spcPts val="434"/>
              </a:spcBef>
            </a:pPr>
            <a:r>
              <a:rPr sz="2550" spc="-5" dirty="0">
                <a:solidFill>
                  <a:srgbClr val="000000"/>
                </a:solidFill>
              </a:rPr>
              <a:t>Pourquoi</a:t>
            </a:r>
            <a:r>
              <a:rPr sz="2550" spc="50" dirty="0">
                <a:solidFill>
                  <a:srgbClr val="000000"/>
                </a:solidFill>
              </a:rPr>
              <a:t> </a:t>
            </a:r>
            <a:r>
              <a:rPr sz="2550" spc="-10" dirty="0">
                <a:solidFill>
                  <a:srgbClr val="000000"/>
                </a:solidFill>
              </a:rPr>
              <a:t>une</a:t>
            </a:r>
            <a:r>
              <a:rPr sz="2550" spc="15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classe</a:t>
            </a:r>
            <a:r>
              <a:rPr sz="2550" spc="-10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de seconde</a:t>
            </a:r>
            <a:r>
              <a:rPr sz="2550" spc="20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par</a:t>
            </a:r>
            <a:r>
              <a:rPr sz="2550" spc="-15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famille</a:t>
            </a:r>
            <a:r>
              <a:rPr sz="2550" spc="5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de </a:t>
            </a:r>
            <a:r>
              <a:rPr sz="2550" spc="-695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métiers</a:t>
            </a:r>
            <a:r>
              <a:rPr sz="2550" spc="-20" dirty="0">
                <a:solidFill>
                  <a:srgbClr val="000000"/>
                </a:solidFill>
              </a:rPr>
              <a:t> </a:t>
            </a:r>
            <a:r>
              <a:rPr sz="2550" spc="-5" dirty="0">
                <a:solidFill>
                  <a:srgbClr val="000000"/>
                </a:solidFill>
              </a:rPr>
              <a:t>?</a:t>
            </a:r>
            <a:endParaRPr sz="2550"/>
          </a:p>
        </p:txBody>
      </p:sp>
      <p:sp>
        <p:nvSpPr>
          <p:cNvPr id="4" name="object 4"/>
          <p:cNvSpPr txBox="1"/>
          <p:nvPr/>
        </p:nvSpPr>
        <p:spPr>
          <a:xfrm>
            <a:off x="7511795" y="6554749"/>
            <a:ext cx="140970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z="750" b="1" dirty="0">
                <a:solidFill>
                  <a:srgbClr val="404040"/>
                </a:solidFill>
                <a:latin typeface="Arial"/>
                <a:cs typeface="Arial"/>
              </a:rPr>
              <a:t>9</a:t>
            </a:fld>
            <a:endParaRPr sz="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0966" y="2404363"/>
            <a:ext cx="7908290" cy="36347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classe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seconde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«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famille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métiers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»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doit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permettre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d’amorcer</a:t>
            </a:r>
            <a:r>
              <a:rPr sz="1600" dirty="0">
                <a:latin typeface="Arial MT"/>
                <a:cs typeface="Arial MT"/>
              </a:rPr>
              <a:t> la 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professionnalisation du jeune en lui faisant acquérir des compétences professionnelles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communes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aux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spécialités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qui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constituent.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Arial MT"/>
              <a:cs typeface="Arial MT"/>
            </a:endParaRPr>
          </a:p>
          <a:p>
            <a:pPr marL="12700" marR="6350" algn="just">
              <a:lnSpc>
                <a:spcPct val="100000"/>
              </a:lnSpc>
            </a:pPr>
            <a:r>
              <a:rPr sz="1600" spc="-5" dirty="0">
                <a:latin typeface="Arial MT"/>
                <a:cs typeface="Arial MT"/>
              </a:rPr>
              <a:t>Les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activités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pédagogiques</a:t>
            </a:r>
            <a:r>
              <a:rPr sz="1600" dirty="0">
                <a:latin typeface="Arial MT"/>
                <a:cs typeface="Arial MT"/>
              </a:rPr>
              <a:t> permettent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au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lycéen</a:t>
            </a:r>
            <a:r>
              <a:rPr sz="1600" spc="-5" dirty="0">
                <a:latin typeface="Arial MT"/>
                <a:cs typeface="Arial MT"/>
              </a:rPr>
              <a:t> 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mieux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appréhender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conséquences de son activité professionnelle </a:t>
            </a:r>
            <a:r>
              <a:rPr sz="1600" spc="-10" dirty="0">
                <a:latin typeface="Arial MT"/>
                <a:cs typeface="Arial MT"/>
              </a:rPr>
              <a:t>sur </a:t>
            </a:r>
            <a:r>
              <a:rPr sz="1600" spc="-5" dirty="0">
                <a:latin typeface="Arial MT"/>
                <a:cs typeface="Arial MT"/>
              </a:rPr>
              <a:t>celle des </a:t>
            </a:r>
            <a:r>
              <a:rPr sz="1600" dirty="0">
                <a:latin typeface="Arial MT"/>
                <a:cs typeface="Arial MT"/>
              </a:rPr>
              <a:t>métiers </a:t>
            </a:r>
            <a:r>
              <a:rPr sz="1600" spc="-5" dirty="0">
                <a:latin typeface="Arial MT"/>
                <a:cs typeface="Arial MT"/>
              </a:rPr>
              <a:t>connexes et de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mieux dialoguer avec les différents interlocuteurs rencontrés </a:t>
            </a:r>
            <a:r>
              <a:rPr sz="1600" dirty="0">
                <a:latin typeface="Arial MT"/>
                <a:cs typeface="Arial MT"/>
              </a:rPr>
              <a:t>dans </a:t>
            </a:r>
            <a:r>
              <a:rPr sz="1600" spc="-5" dirty="0">
                <a:latin typeface="Arial MT"/>
                <a:cs typeface="Arial MT"/>
              </a:rPr>
              <a:t>l’exercice de son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activité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professionnelle.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600" spc="-15" dirty="0">
                <a:latin typeface="Arial MT"/>
                <a:cs typeface="Arial MT"/>
              </a:rPr>
              <a:t>L’organisation</a:t>
            </a:r>
            <a:r>
              <a:rPr sz="1600" spc="-10" dirty="0">
                <a:latin typeface="Arial MT"/>
                <a:cs typeface="Arial MT"/>
              </a:rPr>
              <a:t> par</a:t>
            </a:r>
            <a:r>
              <a:rPr sz="1600" spc="-5" dirty="0">
                <a:latin typeface="Arial MT"/>
                <a:cs typeface="Arial MT"/>
              </a:rPr>
              <a:t> famille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métiers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classe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seconde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propose</a:t>
            </a:r>
            <a:r>
              <a:rPr sz="1600" spc="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un</a:t>
            </a:r>
            <a:r>
              <a:rPr sz="1600" spc="43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cadre 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sécurisant et </a:t>
            </a:r>
            <a:r>
              <a:rPr sz="1600" dirty="0">
                <a:latin typeface="Arial MT"/>
                <a:cs typeface="Arial MT"/>
              </a:rPr>
              <a:t>une </a:t>
            </a:r>
            <a:r>
              <a:rPr sz="1600" spc="-5" dirty="0">
                <a:latin typeface="Arial MT"/>
                <a:cs typeface="Arial MT"/>
              </a:rPr>
              <a:t>orientation </a:t>
            </a:r>
            <a:r>
              <a:rPr sz="1600" dirty="0">
                <a:latin typeface="Arial MT"/>
                <a:cs typeface="Arial MT"/>
              </a:rPr>
              <a:t>progressive. </a:t>
            </a:r>
            <a:r>
              <a:rPr sz="1600" spc="-5" dirty="0">
                <a:latin typeface="Arial MT"/>
                <a:cs typeface="Arial MT"/>
              </a:rPr>
              <a:t>Cela permet </a:t>
            </a:r>
            <a:r>
              <a:rPr sz="1600" dirty="0">
                <a:latin typeface="Arial MT"/>
                <a:cs typeface="Arial MT"/>
              </a:rPr>
              <a:t>aux </a:t>
            </a:r>
            <a:r>
              <a:rPr sz="1600" spc="-5" dirty="0">
                <a:latin typeface="Arial MT"/>
                <a:cs typeface="Arial MT"/>
              </a:rPr>
              <a:t>élèves déjà déterminés de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consolider leur </a:t>
            </a:r>
            <a:r>
              <a:rPr sz="1600" dirty="0">
                <a:latin typeface="Arial MT"/>
                <a:cs typeface="Arial MT"/>
              </a:rPr>
              <a:t>choix </a:t>
            </a:r>
            <a:r>
              <a:rPr sz="1600" spc="-5" dirty="0">
                <a:latin typeface="Arial MT"/>
                <a:cs typeface="Arial MT"/>
              </a:rPr>
              <a:t>et donne à ceux qui s’étaient construit une représentation erronée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leur</a:t>
            </a:r>
            <a:r>
              <a:rPr sz="1600" dirty="0">
                <a:latin typeface="Arial MT"/>
                <a:cs typeface="Arial MT"/>
              </a:rPr>
              <a:t> futur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métier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l’opportunité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se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diriger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vers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une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spécialité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la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famille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correspondant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mieux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à leurs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aspirations.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2332</Words>
  <Application>Microsoft Office PowerPoint</Application>
  <PresentationFormat>Affichage à l'écran (4:3)</PresentationFormat>
  <Paragraphs>278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0" baseType="lpstr">
      <vt:lpstr>Arial</vt:lpstr>
      <vt:lpstr>Arial Black</vt:lpstr>
      <vt:lpstr>Arial MT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familles de métiers en  baccalauréat professionnel</vt:lpstr>
      <vt:lpstr>Les familles de métiers en classe de seconde</vt:lpstr>
      <vt:lpstr>Les familles de métiers en classe de seconde</vt:lpstr>
      <vt:lpstr>Pourquoi une classe de seconde par famille de  métiers ?</vt:lpstr>
      <vt:lpstr>Présentation PowerPoint</vt:lpstr>
      <vt:lpstr>La voie générale ou  technologique Préparer un BAC général ou un BAC technologique</vt:lpstr>
      <vt:lpstr>La seconde générale ou technologique</vt:lpstr>
      <vt:lpstr>Présentation PowerPoint</vt:lpstr>
      <vt:lpstr>Présentation PowerPoint</vt:lpstr>
      <vt:lpstr>Présentation PowerPoint</vt:lpstr>
      <vt:lpstr>Vers un choix éclairé</vt:lpstr>
      <vt:lpstr>LES ENTRETIENS DE CONCERTATIONS ACTIVES</vt:lpstr>
      <vt:lpstr>Les différentes étapes de  formulation des vœux  orientation</vt:lpstr>
      <vt:lpstr>Les étapes de formulation des vœux d’orientation</vt:lpstr>
      <vt:lpstr>Présentation PowerPoint</vt:lpstr>
      <vt:lpstr>1. Connexion au service en ligne Orientation</vt:lpstr>
      <vt:lpstr>Connexion au service en ligne Orientation</vt:lpstr>
      <vt:lpstr>Connexion au service en ligne Orientation</vt:lpstr>
      <vt:lpstr>Connexion au service en ligne Orientation</vt:lpstr>
      <vt:lpstr>Connexion au service en ligne Orientation</vt:lpstr>
      <vt:lpstr>2. Saisie des intentions d’orientation</vt:lpstr>
      <vt:lpstr>Saisie des intentions d’orientation</vt:lpstr>
      <vt:lpstr>Saisie des intentions d’orientation</vt:lpstr>
      <vt:lpstr>Saisie des intentions d’orientation</vt:lpstr>
      <vt:lpstr>3.Validation des intentions d’orientation</vt:lpstr>
      <vt:lpstr>Validation des intentions d’orientation</vt:lpstr>
      <vt:lpstr>Validation des intentions d’orientation</vt:lpstr>
      <vt:lpstr>4. Consultation et accusé de réception</vt:lpstr>
      <vt:lpstr>Consultation et accusé de réception de l’avis provisoire du  conseil de classe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principal</cp:lastModifiedBy>
  <cp:revision>2</cp:revision>
  <dcterms:created xsi:type="dcterms:W3CDTF">2023-11-27T10:24:55Z</dcterms:created>
  <dcterms:modified xsi:type="dcterms:W3CDTF">2023-12-12T07:27:50Z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2023-01-09T00:00:00Z</vt:filetime>
  </property>
  <property fmtid="{D5CDD505-2E9C-101B-9397-08002B2CF9AE}" pid="3" name="Creator">
    <vt:lpwstr>Microsoft® PowerPoint® pour Microsoft 365</vt:lpwstr>
  </property>
  <property fmtid="{D5CDD505-2E9C-101B-9397-08002B2CF9AE}" pid="4" name="LastSaved">
    <vt:filetime>2023-11-27T00:00:00Z</vt:filetime>
  </property>
</Properties>
</file>